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5" r:id="rId5"/>
    <p:sldId id="276" r:id="rId6"/>
    <p:sldId id="278" r:id="rId7"/>
    <p:sldId id="268" r:id="rId8"/>
    <p:sldId id="259" r:id="rId9"/>
    <p:sldId id="269" r:id="rId10"/>
    <p:sldId id="260" r:id="rId11"/>
    <p:sldId id="272" r:id="rId12"/>
    <p:sldId id="263" r:id="rId13"/>
    <p:sldId id="273" r:id="rId14"/>
    <p:sldId id="264" r:id="rId1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4B5"/>
    <a:srgbClr val="008000"/>
    <a:srgbClr val="CC0066"/>
    <a:srgbClr val="0000FF"/>
    <a:srgbClr val="FF66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78" d="100"/>
          <a:sy n="78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3885-8F4A-4791-B88B-E1044286307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A3793-8409-471A-84D3-0470C7CC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3793-8409-471A-84D3-0470C7CC51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FF84-F100-4DCD-B74E-0331A2064F51}" type="datetime1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4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C2CB-9C95-4C5B-93B3-073A9BA870EB}" type="datetime1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3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195-4FC0-41D9-8A50-4B53734BE8C2}" type="datetime1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6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1508-8AD6-4490-8CC4-E77D972444F8}" type="datetime1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94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58C-6054-48BA-AA2F-5C35BA38D902}" type="datetime1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89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2120-1FCA-4266-A44E-2B3CF9F7F8EA}" type="datetime1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27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F2A5-CAEF-488F-B4BC-1B12F0DC8FD5}" type="datetime1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F648-DFF2-4306-A043-CD8F29C78698}" type="datetime1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72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7953-45CE-44C8-9D71-C0A34EED18B4}" type="datetime1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7F35-1547-4B38-AA0A-F302F745653D}" type="datetime1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1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EDF-2419-4668-9825-7E6ABA3DB4B0}" type="datetime1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8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B484B-AC62-4A0E-B944-273E8816C06C}" type="datetime1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9B33E-CE17-42B3-8A11-344EC794C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99644"/>
            <a:ext cx="9144000" cy="2387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сухих пайков отдельным категориям учащихся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44634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(апрель, май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1</a:t>
            </a:fld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0760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808" y="44555"/>
            <a:ext cx="11915192" cy="586597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 из многодетных и малообеспеченных семей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10</a:t>
            </a:fld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8096250" y="550197"/>
            <a:ext cx="3647881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11-18 лет;   май, 12 дней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5CA9A78-7D92-4745-9C57-E3A6857DE31C}"/>
              </a:ext>
            </a:extLst>
          </p:cNvPr>
          <p:cNvSpPr txBox="1"/>
          <p:nvPr/>
        </p:nvSpPr>
        <p:spPr>
          <a:xfrm>
            <a:off x="0" y="5257969"/>
            <a:ext cx="4295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 </a:t>
            </a:r>
            <a:r>
              <a:rPr lang="ru-RU" dirty="0"/>
              <a:t>972 рублей (81*12)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11713"/>
              </p:ext>
            </p:extLst>
          </p:nvPr>
        </p:nvGraphicFramePr>
        <p:xfrm>
          <a:off x="2147887" y="1008969"/>
          <a:ext cx="8798012" cy="54749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56471"/>
                <a:gridCol w="1878226"/>
                <a:gridCol w="2174919"/>
                <a:gridCol w="1091200"/>
                <a:gridCol w="797196"/>
              </a:tblGrid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кг./пачку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ККАЛ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3047</a:t>
                      </a: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Какао порошок 0,100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свежее 2,5%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т/п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Говядина-тушеная 0,325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банка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концентр. б/с 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 фруктовый  1,0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т/п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Зефир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Пряники 0,350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Мармелад желейный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1175,2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 в/с  кг. 1,0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Гречка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1976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Макароны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Пшено шлифованное 0,900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Геркулес хлопья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1775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Сухофрукты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1265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растительное 1/828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бутылка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7192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сливочное 0,2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</a:t>
                      </a: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вес - 9,86 кг.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972,018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34417,2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6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3450" y="6346825"/>
            <a:ext cx="2743200" cy="365125"/>
          </a:xfrm>
        </p:spPr>
        <p:txBody>
          <a:bodyPr/>
          <a:lstStyle/>
          <a:p>
            <a:fld id="{0869B33E-CE17-42B3-8A11-344EC794C5F3}" type="slidenum">
              <a:rPr lang="ru-RU" sz="2000" smtClean="0"/>
              <a:t>11</a:t>
            </a:fld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067300" y="656640"/>
            <a:ext cx="1380736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7-10 лет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960034" y="892682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недели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757668" y="986608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недели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79564"/>
              </p:ext>
            </p:extLst>
          </p:nvPr>
        </p:nvGraphicFramePr>
        <p:xfrm>
          <a:off x="5738878" y="1485900"/>
          <a:ext cx="5518150" cy="502404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4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3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52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</a:t>
                      </a:r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ККАЛ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Какао порошок 0,100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т/п  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Домашенька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Говядина-туш(Троицк),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Сайра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консерва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рыбная  0,250 банка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Горох сухой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 нектар Краснодар 1,0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Печенье весовое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Мармелад желейный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Пшено шлифованное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Геркулес хлопья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сливочное 0,2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6,888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6308" y="97540"/>
            <a:ext cx="11915192" cy="58659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детей-инвалидов и детей из семей, пострадавших от ЧС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162465"/>
              </p:ext>
            </p:extLst>
          </p:nvPr>
        </p:nvGraphicFramePr>
        <p:xfrm>
          <a:off x="242853" y="1433901"/>
          <a:ext cx="5125067" cy="4850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2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9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78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продукта 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 кг 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ККАЛ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  (пачка) 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сгущенное (Филимоново) 0,360 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Говядина-туш. (Троицк) 0,338 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сайра консерва рыбная 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Гречка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Макароны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растительное (бутылка) 0,828 гр.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6,726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159D196-EDB4-4B67-81AE-2A39EAC60FD3}"/>
              </a:ext>
            </a:extLst>
          </p:cNvPr>
          <p:cNvSpPr txBox="1"/>
          <p:nvPr/>
        </p:nvSpPr>
        <p:spPr>
          <a:xfrm>
            <a:off x="1244242" y="6392418"/>
            <a:ext cx="504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660 рублей (132*5)</a:t>
            </a:r>
          </a:p>
        </p:txBody>
      </p:sp>
    </p:spTree>
    <p:extLst>
      <p:ext uri="{BB962C8B-B14F-4D97-AF65-F5344CB8AC3E}">
        <p14:creationId xmlns:p14="http://schemas.microsoft.com/office/powerpoint/2010/main" val="1788071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08" y="97540"/>
            <a:ext cx="11915192" cy="58659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детей-инвалидов и детей из семей, пострадавших от ЧС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12</a:t>
            </a:fld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725095" y="700281"/>
            <a:ext cx="3180766" cy="541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7-10 лет;   май, 12 дней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282D7A7-310F-42E1-BA23-D28DE296C248}"/>
              </a:ext>
            </a:extLst>
          </p:cNvPr>
          <p:cNvSpPr txBox="1"/>
          <p:nvPr/>
        </p:nvSpPr>
        <p:spPr>
          <a:xfrm>
            <a:off x="8725095" y="4032277"/>
            <a:ext cx="2598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1584 рублей (132*12)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20898"/>
              </p:ext>
            </p:extLst>
          </p:nvPr>
        </p:nvGraphicFramePr>
        <p:xfrm>
          <a:off x="501993" y="970890"/>
          <a:ext cx="7875888" cy="57409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4396"/>
                <a:gridCol w="1099752"/>
                <a:gridCol w="1356389"/>
                <a:gridCol w="1368580"/>
                <a:gridCol w="1006771"/>
              </a:tblGrid>
              <a:tr h="610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Наименование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цена </a:t>
                      </a:r>
                      <a:r>
                        <a:rPr lang="ru-RU" sz="1800" u="none" strike="noStrike" dirty="0">
                          <a:effectLst/>
                        </a:rPr>
                        <a:t>за кг/ед.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кол-во кг/ед.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Сумма  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Ккал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Сахар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53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1,060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56,18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3773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Какао порошок 0,100 пачка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63,5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338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Молоко свежее 2,5% т/п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76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 т/п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1160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Говядина-тушеная 0,325 банка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107,8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3 банки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323,4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2520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Молоко концентр.  б/с  0,3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55,5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3 пачки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166,5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Сок фруктовый  1,0 т/п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49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 т/п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Зефир кг.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168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84</a:t>
                      </a:r>
                      <a:endParaRPr lang="ru-RU" sz="1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1630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Пряники 0,350 пачка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47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Мармелад желейный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146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0,490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71,54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1439,6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Мука в/с  кг. 1,0 пачка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32,9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32,9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3340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Гречка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64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1,000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3290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Макароны кг.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34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1,000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3320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Пшено шлифованное 0,900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54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Геркулес хлопья 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27,9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13,95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1775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Сухофрукты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130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1265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Масло растительное 1/828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70,2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бутылка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70,2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7192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Масло сливочное 0,2 пачка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94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 пачки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2648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Сумма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Вес - 14,5 кг.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1584,17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43243,6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917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3450" y="6346825"/>
            <a:ext cx="2743200" cy="365125"/>
          </a:xfrm>
        </p:spPr>
        <p:txBody>
          <a:bodyPr/>
          <a:lstStyle/>
          <a:p>
            <a:fld id="{0869B33E-CE17-42B3-8A11-344EC794C5F3}" type="slidenum">
              <a:rPr lang="ru-RU" sz="2000" smtClean="0"/>
              <a:t>13</a:t>
            </a:fld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067300" y="656640"/>
            <a:ext cx="1380736" cy="541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11-18 лет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960034" y="892682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недели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757668" y="921291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недели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13772"/>
              </p:ext>
            </p:extLst>
          </p:nvPr>
        </p:nvGraphicFramePr>
        <p:xfrm>
          <a:off x="5738878" y="1448576"/>
          <a:ext cx="5518150" cy="529074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4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3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52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</a:t>
                      </a:r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ККАЛ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Какао порошок 0,100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т/п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Домашенька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Говядина-туш(Троицк) 0,338 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Сайра консерва рыбная 0,250 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Горох сухой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 нектар Краснодар 1,0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Печенье весовое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Мармелад желейный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Пшено шлифованное кг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Геркулес хлопья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сливочное 0,200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6,706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6308" y="97540"/>
            <a:ext cx="11915192" cy="58659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детей-инвалидов и детей из семей, пострадавших от ЧС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028500"/>
              </p:ext>
            </p:extLst>
          </p:nvPr>
        </p:nvGraphicFramePr>
        <p:xfrm>
          <a:off x="86308" y="1485900"/>
          <a:ext cx="5125067" cy="4850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2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9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78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продукта 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 кг 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ККАЛ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  (пачка) 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сгущенное (Филимоново) 0,360 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Говядина-туш. (Троицк) 0,338 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сайра консерва рыбная 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Гречка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Макароны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растительное (бутылка) 0,828 гр.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7,886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1EC49A3-6004-4DEC-93A1-CF2C9F9C6CB8}"/>
              </a:ext>
            </a:extLst>
          </p:cNvPr>
          <p:cNvSpPr txBox="1"/>
          <p:nvPr/>
        </p:nvSpPr>
        <p:spPr>
          <a:xfrm>
            <a:off x="1244242" y="6392418"/>
            <a:ext cx="504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765 рублей (153*5)</a:t>
            </a:r>
          </a:p>
        </p:txBody>
      </p:sp>
    </p:spTree>
    <p:extLst>
      <p:ext uri="{BB962C8B-B14F-4D97-AF65-F5344CB8AC3E}">
        <p14:creationId xmlns:p14="http://schemas.microsoft.com/office/powerpoint/2010/main" val="334185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08" y="97540"/>
            <a:ext cx="11915192" cy="58659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детей-инвалидов и детей из семей, пострадавших от ЧС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14</a:t>
            </a:fld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353619" y="678247"/>
            <a:ext cx="3647881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11-18 лет;   май, 12 дней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178AA51-474D-4B7C-92A4-DCC903E054CC}"/>
              </a:ext>
            </a:extLst>
          </p:cNvPr>
          <p:cNvSpPr txBox="1"/>
          <p:nvPr/>
        </p:nvSpPr>
        <p:spPr>
          <a:xfrm>
            <a:off x="8445203" y="3464742"/>
            <a:ext cx="2908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1836 рублей (153*12)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3218"/>
              </p:ext>
            </p:extLst>
          </p:nvPr>
        </p:nvGraphicFramePr>
        <p:xfrm>
          <a:off x="294152" y="801819"/>
          <a:ext cx="7851624" cy="59721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43250"/>
                <a:gridCol w="1124465"/>
                <a:gridCol w="1643449"/>
                <a:gridCol w="1062681"/>
                <a:gridCol w="877779"/>
              </a:tblGrid>
              <a:tr h="390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Наименование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2E74B5"/>
                          </a:solidFill>
                          <a:effectLst/>
                        </a:rPr>
                        <a:t>Цены за кг/ед.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Кол-во кг/ед.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Сумма  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ККАЛ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Сахар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53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0,920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48,76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3239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Какао порошок 0,100 пачка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63,5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338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Молоко свежее 2,5% т/п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76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 т/п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1160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Говядина-тушеная 0,325 банка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107,8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3 банки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323,4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2520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Молоко концентр. б/с  0,3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55,5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3 банки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166,5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Горох сухой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25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0,700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2261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Сок фруктовый 1,0 т/п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2E74B5"/>
                          </a:solidFill>
                          <a:effectLst/>
                        </a:rPr>
                        <a:t>49</a:t>
                      </a:r>
                      <a:endParaRPr lang="ru-RU" sz="1800" b="1" i="0" u="none" strike="noStrike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 т/п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Зефир кг.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168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0,800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134,4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2608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Пряники 0,350 пачка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47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 пачки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2350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Мармелад желейный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146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1469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Мука в/с  кг. 1,0 пачка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32,9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32,9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3340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Гречка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64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2,000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6580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Макароны кг.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34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1,000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3320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Пшено шлифованное 0,900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54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Геркулес хлопья 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27,9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1,000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27,9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Сухофрукты кг.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130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1,000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2530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Масло растительное 1/828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70,2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 бутылка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70,2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7192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Масло сливочное 0,2 пачка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2E74B5"/>
                          </a:solidFill>
                          <a:effectLst/>
                        </a:rPr>
                        <a:t>94</a:t>
                      </a:r>
                      <a:endParaRPr lang="ru-RU" sz="1800" b="1" i="0" u="none" strike="noStrike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 пачки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2648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Сумма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Всего - 17,723 кг</a:t>
                      </a:r>
                      <a:endParaRPr lang="ru-RU" sz="18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1836,06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50253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0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2</a:t>
            </a:fld>
            <a:endParaRPr lang="ru-RU" sz="20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23E7EEF-AA45-4C48-9375-D08F1635E0BB}"/>
              </a:ext>
            </a:extLst>
          </p:cNvPr>
          <p:cNvGrpSpPr/>
          <p:nvPr/>
        </p:nvGrpSpPr>
        <p:grpSpPr>
          <a:xfrm>
            <a:off x="838089" y="94212"/>
            <a:ext cx="10515711" cy="6554238"/>
            <a:chOff x="838089" y="-77238"/>
            <a:chExt cx="10515711" cy="6554238"/>
          </a:xfrm>
        </p:grpSpPr>
        <p:pic>
          <p:nvPicPr>
            <p:cNvPr id="2" name="Рисунок 1">
              <a:extLst>
                <a:ext uri="{FF2B5EF4-FFF2-40B4-BE49-F238E27FC236}">
                  <a16:creationId xmlns="" xmlns:a16="http://schemas.microsoft.com/office/drawing/2014/main" id="{4BA00244-905A-4E4B-956A-7DFE75C721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507" t="9909" r="9462" b="8287"/>
            <a:stretch/>
          </p:blipFill>
          <p:spPr>
            <a:xfrm>
              <a:off x="838089" y="-77238"/>
              <a:ext cx="10515711" cy="6554238"/>
            </a:xfrm>
            <a:prstGeom prst="rect">
              <a:avLst/>
            </a:prstGeom>
          </p:spPr>
        </p:pic>
        <p:sp>
          <p:nvSpPr>
            <p:cNvPr id="4" name="Прямоугольник: скругленные углы 3">
              <a:extLst>
                <a:ext uri="{FF2B5EF4-FFF2-40B4-BE49-F238E27FC236}">
                  <a16:creationId xmlns="" xmlns:a16="http://schemas.microsoft.com/office/drawing/2014/main" id="{060E3B2C-3C42-45B7-8273-6F15A01A1C47}"/>
                </a:ext>
              </a:extLst>
            </p:cNvPr>
            <p:cNvSpPr/>
            <p:nvPr/>
          </p:nvSpPr>
          <p:spPr>
            <a:xfrm>
              <a:off x="6896100" y="314325"/>
              <a:ext cx="4286250" cy="1476376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9987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продуктов питания, рекомендуемый для включения в набор продуктов питания для учащихся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67942" y="1558169"/>
            <a:ext cx="7312091" cy="1091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постановлением Правительства  Иркутской области от 7 апреля 2020 года № 227-пп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4371"/>
              </p:ext>
            </p:extLst>
          </p:nvPr>
        </p:nvGraphicFramePr>
        <p:xfrm>
          <a:off x="333310" y="2513215"/>
          <a:ext cx="1152538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2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33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05029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arenR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Крупы, бобовые;</a:t>
                      </a:r>
                    </a:p>
                    <a:p>
                      <a:pPr marL="514350" indent="-514350">
                        <a:buFont typeface="+mj-lt"/>
                        <a:buAutoNum type="arabicParenR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макаронные изделия;</a:t>
                      </a:r>
                    </a:p>
                    <a:p>
                      <a:pPr marL="514350" indent="-514350">
                        <a:buFont typeface="+mj-lt"/>
                        <a:buAutoNum type="arabicParenR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растительное;</a:t>
                      </a:r>
                    </a:p>
                    <a:p>
                      <a:pPr marL="514350" indent="-514350">
                        <a:buFont typeface="+mj-lt"/>
                        <a:buAutoNum type="arabicParenR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сахар;</a:t>
                      </a:r>
                    </a:p>
                    <a:p>
                      <a:pPr marL="514350" indent="-514350">
                        <a:buFont typeface="+mj-lt"/>
                        <a:buAutoNum type="arabicParenR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сгущенное молоко;</a:t>
                      </a:r>
                    </a:p>
                    <a:p>
                      <a:pPr marL="514350" indent="-514350">
                        <a:buFont typeface="+mj-lt"/>
                        <a:buAutoNum type="arabicParenR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соки;</a:t>
                      </a:r>
                    </a:p>
                    <a:p>
                      <a:pPr marL="514350" indent="-514350">
                        <a:buFont typeface="+mj-lt"/>
                        <a:buAutoNum type="arabicParenR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чай;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 startAt="8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какао;</a:t>
                      </a:r>
                    </a:p>
                    <a:p>
                      <a:pPr marL="342900" indent="-342900">
                        <a:buFont typeface="+mj-lt"/>
                        <a:buAutoNum type="arabicParenR" startAt="8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пастеризованное молоко;</a:t>
                      </a:r>
                    </a:p>
                    <a:p>
                      <a:pPr marL="342900" indent="-342900">
                        <a:buFont typeface="+mj-lt"/>
                        <a:buAutoNum type="arabicParenR" startAt="8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мучные кондитерские изделия промышленного производства (печенье, вафли, мини-кексы, пряники);</a:t>
                      </a:r>
                    </a:p>
                    <a:p>
                      <a:pPr marL="342900" indent="-342900">
                        <a:buFont typeface="+mj-lt"/>
                        <a:buAutoNum type="arabicParenR" startAt="8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сухофрукты;</a:t>
                      </a:r>
                    </a:p>
                    <a:p>
                      <a:pPr marL="342900" indent="-342900">
                        <a:buFont typeface="+mj-lt"/>
                        <a:buAutoNum type="arabicParenR" startAt="8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консервы рыбные и (или) мясные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3</a:t>
            </a:fld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11122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10" y="51631"/>
            <a:ext cx="1164914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период</a:t>
            </a:r>
            <a:r>
              <a:rPr lang="ru-RU" sz="32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который будут в мае сформированы наборы продуктов питания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4</a:t>
            </a:fld>
            <a:endParaRPr lang="ru-RU" sz="2000"/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="" xmlns:a16="http://schemas.microsoft.com/office/drawing/2014/main" id="{3ADE2451-AFAF-4645-959E-3D2B77632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88359"/>
              </p:ext>
            </p:extLst>
          </p:nvPr>
        </p:nvGraphicFramePr>
        <p:xfrm>
          <a:off x="952501" y="1285875"/>
          <a:ext cx="9953627" cy="416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67">
                  <a:extLst>
                    <a:ext uri="{9D8B030D-6E8A-4147-A177-3AD203B41FA5}">
                      <a16:colId xmlns="" xmlns:a16="http://schemas.microsoft.com/office/drawing/2014/main" val="1934519171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2944445356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632575290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2827122695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578772390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4122052205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2432761157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2063738086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2072745224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2263697690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3673547482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3803125203"/>
                    </a:ext>
                  </a:extLst>
                </a:gridCol>
                <a:gridCol w="772605">
                  <a:extLst>
                    <a:ext uri="{9D8B030D-6E8A-4147-A177-3AD203B41FA5}">
                      <a16:colId xmlns="" xmlns:a16="http://schemas.microsoft.com/office/drawing/2014/main" val="2714951328"/>
                    </a:ext>
                  </a:extLst>
                </a:gridCol>
              </a:tblGrid>
              <a:tr h="520050"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Апрель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Май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4340516"/>
                  </a:ext>
                </a:extLst>
              </a:tr>
              <a:tr h="520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Пн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Пн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3762698"/>
                  </a:ext>
                </a:extLst>
              </a:tr>
              <a:tr h="520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Вт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28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Вт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369273"/>
                  </a:ext>
                </a:extLst>
              </a:tr>
              <a:tr h="520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Ср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Ср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3625735"/>
                  </a:ext>
                </a:extLst>
              </a:tr>
              <a:tr h="520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Чт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30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Чт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862049"/>
                  </a:ext>
                </a:extLst>
              </a:tr>
              <a:tr h="520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Пт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Пт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7435930"/>
                  </a:ext>
                </a:extLst>
              </a:tr>
              <a:tr h="520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Сб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0000FF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0000FF"/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0000FF"/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Сб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9535455"/>
                  </a:ext>
                </a:extLst>
              </a:tr>
              <a:tr h="520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Вс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/>
                        <a:t>Вс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543701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415395B-2F28-4878-BC50-8836FA887673}"/>
              </a:ext>
            </a:extLst>
          </p:cNvPr>
          <p:cNvSpPr txBox="1"/>
          <p:nvPr/>
        </p:nvSpPr>
        <p:spPr>
          <a:xfrm>
            <a:off x="2428875" y="5400675"/>
            <a:ext cx="847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  </a:t>
            </a:r>
            <a:r>
              <a:rPr lang="ru-RU" sz="2000" b="1" dirty="0"/>
              <a:t>1            2           3            4                                                      май (12 дней)</a:t>
            </a:r>
            <a:endParaRPr lang="ru-RU" b="1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EB9BD3C-2A64-431A-B5CA-DBA56982555F}"/>
              </a:ext>
            </a:extLst>
          </p:cNvPr>
          <p:cNvSpPr txBox="1"/>
          <p:nvPr/>
        </p:nvSpPr>
        <p:spPr>
          <a:xfrm>
            <a:off x="581025" y="5892581"/>
            <a:ext cx="985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 11, 18 и 25 апреля учащиеся, обучающиеся в апреле по 6-тидневной неделе получат дополнительный набор продуктов питания в соответствии с размером стоимости питания в день</a:t>
            </a:r>
          </a:p>
        </p:txBody>
      </p:sp>
    </p:spTree>
    <p:extLst>
      <p:ext uri="{BB962C8B-B14F-4D97-AF65-F5344CB8AC3E}">
        <p14:creationId xmlns:p14="http://schemas.microsoft.com/office/powerpoint/2010/main" val="152637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10" y="232606"/>
            <a:ext cx="11649140" cy="500819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наборов продуктов питания для детей из малообеспеченных и многодетных семей: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5</a:t>
            </a:fld>
            <a:endParaRPr lang="ru-RU" sz="200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FD135C0-F445-4803-BD7A-0B9AAAE367B3}"/>
              </a:ext>
            </a:extLst>
          </p:cNvPr>
          <p:cNvSpPr/>
          <p:nvPr/>
        </p:nvSpPr>
        <p:spPr>
          <a:xfrm>
            <a:off x="190435" y="1093371"/>
            <a:ext cx="114872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В соответствии с постановлением Правительства Иркутской области от 22 июня 2018 г. № 451-пп «Об установлении стоимости бесплатного обеда на одного учащегося, посещающего муниципальную общеобразовательную организацию, а также посещающего частную общеобразовательную организацию, осуществляющую образовательную деятельность по имеющим государственную аккредитацию основным общеобразовательным программам, в Иркутской области» (в ред. от 25.06.2019) </a:t>
            </a:r>
            <a:r>
              <a:rPr lang="ru-RU" sz="2400" kern="150" dirty="0">
                <a:solidFill>
                  <a:srgbClr val="0000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стоимость бесплатного обеда на одного учащегося в муниципальных общеобразовательных организациях, а также в частных общеобразовательных организациях, осуществляющих образовательную деятельность по имеющим государственную аккредитацию основным общеобразовательным программам, расположенных в районах Крайнего Севера Иркутской области, местностях, приравненных к районам Крайнего Севера Иркутской области, установлена </a:t>
            </a:r>
            <a:r>
              <a:rPr lang="ru-RU" sz="2400" b="1" u="sng" kern="150" dirty="0">
                <a:solidFill>
                  <a:srgbClr val="0000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для возрастной группы 7 - 10 лет - 70 рублей; для возрастной группы 11 - 18 лет - 81 рубль.</a:t>
            </a:r>
            <a:r>
              <a:rPr lang="ru-RU" sz="2400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Доплата из местного бюджета расходуется на сопутствующие расходы. </a:t>
            </a:r>
            <a:endParaRPr lang="ru-RU" sz="2000" kern="1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6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985" y="213556"/>
            <a:ext cx="11649140" cy="500819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наборов продуктов питания для детей-инвалидов и детей из семей, пострадавших от ЧС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6</a:t>
            </a:fld>
            <a:endParaRPr lang="ru-RU" sz="200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FD135C0-F445-4803-BD7A-0B9AAAE367B3}"/>
              </a:ext>
            </a:extLst>
          </p:cNvPr>
          <p:cNvSpPr/>
          <p:nvPr/>
        </p:nvSpPr>
        <p:spPr>
          <a:xfrm>
            <a:off x="266635" y="993083"/>
            <a:ext cx="11487215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900" b="1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 соответствии </a:t>
            </a:r>
            <a:r>
              <a:rPr lang="ru-RU" sz="1900" b="1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с: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19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Иркутской области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20.03.2020 № 173-пп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расчетной стоимости бесплатного двухразового питания (набора продуктов питания) для детей-инвалидов, обучающихся в муниципальных общеобразовательных организациях, а также в частных общеобразовательных организациях по имеющим государственную аккредитацию основным общеобразовательным программам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19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постановлением Правительства Иркутской области </a:t>
            </a:r>
            <a:r>
              <a:rPr lang="ru-RU" sz="1900" b="1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от 17.01.2020 № 23-пп</a:t>
            </a:r>
            <a:r>
              <a:rPr lang="ru-RU" sz="19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«Об установлении стоимости бесплатного обеда на одного учащегося, посещающего муниципальную общеобразовательную организацию, а также посещающего частную общеобразовательную организацию, осуществляющую образовательную деятельность по имеющим государственную аккредитацию основным общеобразовательным программам»</a:t>
            </a:r>
          </a:p>
          <a:p>
            <a:pPr algn="just">
              <a:spcAft>
                <a:spcPts val="0"/>
              </a:spcAft>
            </a:pPr>
            <a:r>
              <a:rPr lang="ru-RU" sz="19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</a:t>
            </a:r>
          </a:p>
          <a:p>
            <a:pPr indent="450215" algn="just">
              <a:spcAft>
                <a:spcPts val="0"/>
              </a:spcAft>
            </a:pPr>
            <a:r>
              <a:rPr lang="ru-RU" sz="1900" b="1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для </a:t>
            </a:r>
            <a:r>
              <a:rPr lang="ru-RU" sz="1900" b="1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детей-инвалидов </a:t>
            </a:r>
            <a:r>
              <a:rPr lang="ru-RU" sz="1900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(в день на одного </a:t>
            </a:r>
            <a:r>
              <a:rPr lang="ru-RU" sz="19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учащегося), </a:t>
            </a:r>
            <a:r>
              <a:rPr lang="ru-RU" sz="1900" b="1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для детей из семей, пострадавших в результате чрезвычайных ситуаций</a:t>
            </a:r>
            <a:r>
              <a:rPr lang="ru-RU" sz="19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, обучающихся </a:t>
            </a:r>
            <a:r>
              <a:rPr lang="ru-RU" sz="1900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 муниципальных общеобразовательных организациях и в частных общеобразовательных организациях по имеющим государственную аккредитацию основным общеобразовательным программам, расположенных в районах Крайнего Севера Иркутской области, </a:t>
            </a:r>
            <a:r>
              <a:rPr lang="ru-RU" sz="19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местностях</a:t>
            </a:r>
            <a:r>
              <a:rPr lang="ru-RU" sz="1900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, приравненных к районам Крайнего Севера Иркутской области, </a:t>
            </a:r>
            <a:r>
              <a:rPr lang="ru-RU" sz="1900" b="1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стоимость бесплатного питания (набора </a:t>
            </a:r>
            <a:r>
              <a:rPr lang="ru-RU" sz="1900" b="1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продуктов питания) </a:t>
            </a:r>
            <a:r>
              <a:rPr lang="ru-RU" sz="1900" b="1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для </a:t>
            </a:r>
            <a:r>
              <a:rPr lang="ru-RU" sz="1900" b="1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возрастной группы 7 - 10 лет (включая детей, не достигших возраста семи лет) - 132 рубля; для возрастной группы 11 - 18 лет - 153 рубля;</a:t>
            </a:r>
          </a:p>
          <a:p>
            <a:pPr indent="450215" algn="just">
              <a:spcAft>
                <a:spcPts val="0"/>
              </a:spcAft>
            </a:pPr>
            <a:endParaRPr lang="ru-RU" sz="2000" kern="150" dirty="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400" kern="1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0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808" y="155768"/>
            <a:ext cx="11915192" cy="586597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 из многодетных и малообеспеченных семей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3450" y="6346825"/>
            <a:ext cx="2743200" cy="365125"/>
          </a:xfrm>
        </p:spPr>
        <p:txBody>
          <a:bodyPr/>
          <a:lstStyle/>
          <a:p>
            <a:fld id="{0869B33E-CE17-42B3-8A11-344EC794C5F3}" type="slidenum">
              <a:rPr lang="ru-RU" sz="2000" smtClean="0"/>
              <a:t>7</a:t>
            </a:fld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91739"/>
              </p:ext>
            </p:extLst>
          </p:nvPr>
        </p:nvGraphicFramePr>
        <p:xfrm>
          <a:off x="482243" y="1827684"/>
          <a:ext cx="4842232" cy="3278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46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продукта 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 кг 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ККАЛ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0,580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 (пачка)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 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сгущенное (Филимоново, 1 банка)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0,360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Говядина-тушенка (1 банка)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Гречка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20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Макароны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0.500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2,258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Подзаголовок 2"/>
          <p:cNvSpPr txBox="1">
            <a:spLocks/>
          </p:cNvSpPr>
          <p:nvPr/>
        </p:nvSpPr>
        <p:spPr>
          <a:xfrm>
            <a:off x="3790950" y="742365"/>
            <a:ext cx="1380736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7-10 лет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1055284" y="1197859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недели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996262" y="783789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недели (общий)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866354F7-44E8-4917-815D-A00AE9A4E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74623"/>
              </p:ext>
            </p:extLst>
          </p:nvPr>
        </p:nvGraphicFramePr>
        <p:xfrm>
          <a:off x="5533911" y="1269476"/>
          <a:ext cx="6191249" cy="494938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68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1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2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0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</a:t>
                      </a:r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ККАЛ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Какао порошок 0,100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т/п  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Домашенька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6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Говядина-тушенка 0,338 банка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Сайра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консерва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рыбная  0,250 банка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Горох сухой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3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 нектар Краснодар 1,0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Печенье весовое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7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Мармелад желейный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9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Пшено шлифованное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8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Геркулес хлопья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1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растительное 0,9 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8 598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30012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D53CEF9-F8E3-46D6-A7C3-20C6F8F9E310}"/>
              </a:ext>
            </a:extLst>
          </p:cNvPr>
          <p:cNvSpPr txBox="1"/>
          <p:nvPr/>
        </p:nvSpPr>
        <p:spPr>
          <a:xfrm>
            <a:off x="482242" y="5194795"/>
            <a:ext cx="429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350 рублей (70*5)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3F6AD41-AB08-40A3-A2E3-1A7AE0DB7492}"/>
              </a:ext>
            </a:extLst>
          </p:cNvPr>
          <p:cNvSpPr txBox="1"/>
          <p:nvPr/>
        </p:nvSpPr>
        <p:spPr>
          <a:xfrm>
            <a:off x="5533911" y="6218862"/>
            <a:ext cx="429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700 рублей (70*10)</a:t>
            </a:r>
          </a:p>
        </p:txBody>
      </p:sp>
    </p:spTree>
    <p:extLst>
      <p:ext uri="{BB962C8B-B14F-4D97-AF65-F5344CB8AC3E}">
        <p14:creationId xmlns:p14="http://schemas.microsoft.com/office/powerpoint/2010/main" val="293768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808" y="155768"/>
            <a:ext cx="11915192" cy="586597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 из многодетных и малообеспеченных семей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B33E-CE17-42B3-8A11-344EC794C5F3}" type="slidenum">
              <a:rPr lang="ru-RU" sz="2000" smtClean="0"/>
              <a:t>8</a:t>
            </a:fld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725095" y="700281"/>
            <a:ext cx="3180766" cy="541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7-10 лет;   май, 12 дней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11C0522-4622-4872-99B8-7736C9D22885}"/>
              </a:ext>
            </a:extLst>
          </p:cNvPr>
          <p:cNvSpPr txBox="1"/>
          <p:nvPr/>
        </p:nvSpPr>
        <p:spPr>
          <a:xfrm>
            <a:off x="244697" y="6204319"/>
            <a:ext cx="429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840 рублей (70*12)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69671"/>
              </p:ext>
            </p:extLst>
          </p:nvPr>
        </p:nvGraphicFramePr>
        <p:xfrm>
          <a:off x="862559" y="1234300"/>
          <a:ext cx="9452919" cy="484632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776281"/>
                <a:gridCol w="1946414"/>
                <a:gridCol w="2631989"/>
                <a:gridCol w="1167964"/>
                <a:gridCol w="930271"/>
              </a:tblGrid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за 1 кг./пачку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кг. или ед.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ККАЛ </a:t>
                      </a:r>
                    </a:p>
                  </a:txBody>
                  <a:tcPr marL="9525" marR="9525" marT="9525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Сахар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Какао порошок 0,100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Молоко свежее 2,5%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т/п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Говядина-тушеная 0,325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107,8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банка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Сок фруктовый 1,0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т/п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Пряники 0,350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Мармелад желейный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0,300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881,4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Мука в/с  кг. 1,0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Гречка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44,352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Макароны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0,750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2490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Пшено шлифованное 0,900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Геркулес хлопья 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1775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Сухофрукты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0,500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1265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Масло растительное 1/828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бутылка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7192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Масло сливочное 0,2 пачка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 пачка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</a:t>
                      </a: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Общий вес - 9,446 кг.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840,002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33726,4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35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808" y="155768"/>
            <a:ext cx="11915192" cy="586597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Пайки для детей из многодетных и малообеспеченных семей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3450" y="6346825"/>
            <a:ext cx="2743200" cy="365125"/>
          </a:xfrm>
        </p:spPr>
        <p:txBody>
          <a:bodyPr/>
          <a:lstStyle/>
          <a:p>
            <a:fld id="{0869B33E-CE17-42B3-8A11-344EC794C5F3}" type="slidenum">
              <a:rPr lang="ru-RU" sz="2000" smtClean="0"/>
              <a:t>9</a:t>
            </a:fld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067300" y="656640"/>
            <a:ext cx="1380736" cy="541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11-18 лет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1055284" y="1197859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недели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720037" y="1286465"/>
            <a:ext cx="3075053" cy="54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недели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66620"/>
              </p:ext>
            </p:extLst>
          </p:nvPr>
        </p:nvGraphicFramePr>
        <p:xfrm>
          <a:off x="5921375" y="1831975"/>
          <a:ext cx="5518150" cy="411162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4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3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</a:t>
                      </a:r>
                      <a:r>
                        <a:rPr lang="ru-RU" sz="16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ККАЛ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Сахар,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Какао порошок 0,100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т/п Домашенька 1,0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Говядина-тушенка,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банка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сливочное,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упаковка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Горох сухой, кг.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Геркулес хлопья, кг.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 фруктовый 0,2 т/п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3,198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3547"/>
              </p:ext>
            </p:extLst>
          </p:nvPr>
        </p:nvGraphicFramePr>
        <p:xfrm>
          <a:off x="276808" y="1864995"/>
          <a:ext cx="5134397" cy="3592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2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3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35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продукта 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Вес, кг 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43450" algn="l"/>
                        </a:tabLs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ККАЛ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0,775</a:t>
                      </a:r>
                      <a:endParaRPr lang="ru-RU" sz="20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 (пачка)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 </a:t>
                      </a:r>
                      <a:endParaRPr lang="ru-RU" sz="20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сгущенное (Филимоново, 1 банка)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0,360</a:t>
                      </a:r>
                      <a:endParaRPr lang="ru-RU" sz="20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Говядина-тушенка (1 банка)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  <a:endParaRPr lang="ru-RU" sz="20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Гречка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2000" b="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Макароны </a:t>
                      </a: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20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r>
                        <a:rPr lang="ru-RU" sz="2000" kern="1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b="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Рис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743450" algn="l"/>
                        </a:tabLst>
                      </a:pPr>
                      <a:endParaRPr lang="ru-RU" sz="20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3,723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3E91FF-45CE-4386-A626-DB0CDDC1AAFA}"/>
              </a:ext>
            </a:extLst>
          </p:cNvPr>
          <p:cNvSpPr txBox="1"/>
          <p:nvPr/>
        </p:nvSpPr>
        <p:spPr>
          <a:xfrm>
            <a:off x="2734258" y="6107617"/>
            <a:ext cx="429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Стоимость набора – 405 рублей (81*5)</a:t>
            </a:r>
          </a:p>
        </p:txBody>
      </p:sp>
    </p:spTree>
    <p:extLst>
      <p:ext uri="{BB962C8B-B14F-4D97-AF65-F5344CB8AC3E}">
        <p14:creationId xmlns:p14="http://schemas.microsoft.com/office/powerpoint/2010/main" val="2442898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2032</Words>
  <Application>Microsoft Office PowerPoint</Application>
  <PresentationFormat>Произвольный</PresentationFormat>
  <Paragraphs>888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Выдача сухих пайков отдельным категориям учащихся</vt:lpstr>
      <vt:lpstr>Презентация PowerPoint</vt:lpstr>
      <vt:lpstr>Примерный перечень продуктов питания, рекомендуемый для включения в набор продуктов питания для учащихся</vt:lpstr>
      <vt:lpstr>Учебный период, за который будут в мае сформированы наборы продуктов питания</vt:lpstr>
      <vt:lpstr>Стоимость наборов продуктов питания для детей из малообеспеченных и многодетных семей:</vt:lpstr>
      <vt:lpstr>Стоимость наборов продуктов питания для детей-инвалидов и детей из семей, пострадавших от ЧС</vt:lpstr>
      <vt:lpstr>Пайки для детей из многодетных и малообеспеченных семей </vt:lpstr>
      <vt:lpstr>Пайки для детей из многодетных и малообеспеченных семей </vt:lpstr>
      <vt:lpstr>Пайки для детей из многодетных и малообеспеченных семей </vt:lpstr>
      <vt:lpstr>Пайки для детей из многодетных и малообеспеченных семей </vt:lpstr>
      <vt:lpstr>Пайки для детей-инвалидов и детей из семей, пострадавших от ЧС</vt:lpstr>
      <vt:lpstr>Пайки для детей-инвалидов и детей из семей, пострадавших от ЧС</vt:lpstr>
      <vt:lpstr>Пайки для детей-инвалидов и детей из семей, пострадавших от ЧС</vt:lpstr>
      <vt:lpstr>Пайки для детей-инвалидов и детей из семей, пострадавших от ЧС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Выдача сухих пайков отдельным категориям учащихся</dc:title>
  <dc:creator>Николаева Евгения Борисовна</dc:creator>
  <cp:lastModifiedBy>Пользователь Windows</cp:lastModifiedBy>
  <cp:revision>69</cp:revision>
  <cp:lastPrinted>2020-04-30T09:03:19Z</cp:lastPrinted>
  <dcterms:created xsi:type="dcterms:W3CDTF">2020-04-14T01:41:40Z</dcterms:created>
  <dcterms:modified xsi:type="dcterms:W3CDTF">2020-05-08T03:51:21Z</dcterms:modified>
</cp:coreProperties>
</file>