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4" r:id="rId15"/>
    <p:sldId id="273" r:id="rId16"/>
    <p:sldId id="271" r:id="rId17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37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1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37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765AC-6A21-4F0F-9E66-310D3CC8CD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DD9E1-F825-4654-AE8F-72677B46A6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961A5-7525-49A3-ABC3-6D9486B1C7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6149B-DCB7-4B24-8981-23EDC47C1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8ECB4-274B-4C86-9E4F-95E31CC5A8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7C95E-6FFB-4845-A222-77C1EE44CC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5D2FB-2F1F-4AB9-ACE6-28D40B3550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37648-25D8-4158-AF01-516797D210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91542-25BB-438F-A3D2-A4341DC807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1EA7B-3A85-45B9-B450-DBE5DFA853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B2E7D-A916-4C3F-86FF-C9D974D113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EFCB2-F48B-453C-9786-D9078FCC89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3813049-1BDC-4218-A6D6-8E59EE5F59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jpe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1331913" y="-531813"/>
            <a:ext cx="7812087" cy="3384551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1600" smtClean="0"/>
              <a:t/>
            </a:r>
            <a:br>
              <a:rPr lang="ru-RU" sz="1600" smtClean="0"/>
            </a:br>
            <a:r>
              <a:rPr lang="ru-RU" sz="1600" smtClean="0"/>
              <a:t>МАУ  ЦРО г.Братск </a:t>
            </a:r>
            <a:br>
              <a:rPr lang="ru-RU" sz="1600" smtClean="0"/>
            </a:br>
            <a:r>
              <a:rPr lang="ru-RU" sz="1600" smtClean="0"/>
              <a:t>конкурс Номинация №2</a:t>
            </a:r>
            <a:br>
              <a:rPr lang="ru-RU" sz="1600" smtClean="0"/>
            </a:br>
            <a:r>
              <a:rPr lang="ru-RU" sz="1600" smtClean="0"/>
              <a:t>«</a:t>
            </a:r>
            <a:r>
              <a:rPr lang="ru-RU" sz="1600" b="1" smtClean="0"/>
              <a:t>Организация проектной деятельности младших школьников во внеурочной деятельности как способ их творческого развития »</a:t>
            </a:r>
            <a:br>
              <a:rPr lang="ru-RU" sz="1600" b="1" smtClean="0"/>
            </a:br>
            <a:r>
              <a:rPr lang="ru-RU" sz="1600" b="1" smtClean="0"/>
              <a:t>МБОУ «СОШ №41»</a:t>
            </a:r>
            <a:r>
              <a:rPr lang="ru-RU" sz="1600" smtClean="0"/>
              <a:t>  3 класс</a:t>
            </a:r>
            <a:br>
              <a:rPr lang="ru-RU" sz="1600" smtClean="0"/>
            </a:br>
            <a:r>
              <a:rPr lang="ru-RU" sz="1600" smtClean="0"/>
              <a:t>руководитель проекта учитель английского языка</a:t>
            </a:r>
            <a:br>
              <a:rPr lang="ru-RU" sz="1600" smtClean="0"/>
            </a:br>
            <a:r>
              <a:rPr lang="ru-RU" sz="1600" smtClean="0"/>
              <a:t>Першина Т.В</a:t>
            </a:r>
            <a:br>
              <a:rPr lang="ru-RU" sz="1600" smtClean="0"/>
            </a:br>
            <a:r>
              <a:rPr lang="ru-RU" sz="1600" smtClean="0"/>
              <a:t>«Чем кролик на зайца не похож»</a:t>
            </a:r>
            <a:br>
              <a:rPr lang="ru-RU" sz="1600" smtClean="0"/>
            </a:br>
            <a:r>
              <a:rPr lang="ru-RU" sz="1600" smtClean="0"/>
              <a:t>«</a:t>
            </a:r>
            <a:r>
              <a:rPr lang="en-US" sz="1600" smtClean="0"/>
              <a:t>A rabbit and a hare are not the same</a:t>
            </a:r>
            <a:r>
              <a:rPr lang="ru-RU" sz="1600" smtClean="0"/>
              <a:t>»  </a:t>
            </a: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1400" b="1" smtClean="0"/>
              <a:t>   </a:t>
            </a:r>
            <a:br>
              <a:rPr lang="ru-RU" sz="1400" b="1" smtClean="0"/>
            </a:br>
            <a:r>
              <a:rPr lang="ru-RU" sz="1400" b="1" smtClean="0"/>
              <a:t/>
            </a:r>
            <a:br>
              <a:rPr lang="ru-RU" sz="1400" b="1" smtClean="0"/>
            </a:br>
            <a:r>
              <a:rPr lang="ru-RU" sz="1400" b="1" smtClean="0"/>
              <a:t> </a:t>
            </a:r>
            <a:r>
              <a:rPr lang="en-US" sz="1400" b="1" smtClean="0"/>
              <a:t> </a:t>
            </a:r>
            <a:r>
              <a:rPr lang="ru-RU" sz="1400" b="1" smtClean="0"/>
              <a:t> </a:t>
            </a:r>
            <a:endParaRPr lang="en-US" sz="1800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4292600"/>
            <a:ext cx="5219700" cy="25654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400" smtClean="0"/>
          </a:p>
          <a:p>
            <a:pPr marL="0" indent="0" algn="ctr"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400" smtClean="0"/>
          </a:p>
          <a:p>
            <a:pPr marL="0" indent="0" algn="ctr"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400" smtClean="0"/>
          </a:p>
          <a:p>
            <a:pPr marL="0" indent="0" algn="ctr"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mtClean="0"/>
              <a:t>“</a:t>
            </a:r>
            <a:r>
              <a:rPr lang="ru-RU" sz="2000" smtClean="0"/>
              <a:t>Мы в ответе за тех кого приручили</a:t>
            </a:r>
            <a:r>
              <a:rPr lang="en-US" sz="2000" smtClean="0"/>
              <a:t>” </a:t>
            </a:r>
          </a:p>
          <a:p>
            <a:pPr marL="0" indent="0" algn="ctr" eaLnBrk="1" hangingPunct="1">
              <a:lnSpc>
                <a:spcPct val="9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smtClean="0"/>
              <a:t>А</a:t>
            </a:r>
            <a:r>
              <a:rPr lang="en-US" sz="2000" smtClean="0"/>
              <a:t>.</a:t>
            </a:r>
            <a:r>
              <a:rPr lang="ru-RU" sz="2000" smtClean="0"/>
              <a:t> С</a:t>
            </a:r>
            <a:r>
              <a:rPr lang="en-US" sz="2000" smtClean="0"/>
              <a:t>.</a:t>
            </a:r>
            <a:r>
              <a:rPr lang="ru-RU" sz="2000" smtClean="0"/>
              <a:t> Экзюпери 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2997200"/>
            <a:ext cx="3924300" cy="3644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975" y="2636838"/>
            <a:ext cx="2295525" cy="285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8229600" cy="131286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smtClean="0"/>
              <a:t>Poems about Easter Bunny</a:t>
            </a:r>
            <a:r>
              <a:rPr lang="en-US" sz="4000" smtClean="0"/>
              <a:t>    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6021387"/>
          </a:xfrm>
        </p:spPr>
        <p:txBody>
          <a:bodyPr/>
          <a:lstStyle/>
          <a:p>
            <a:pPr indent="-341313" eaLnBrk="1" hangingPunct="1">
              <a:spcBef>
                <a:spcPts val="45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mtClean="0"/>
              <a:t>    </a:t>
            </a:r>
            <a:r>
              <a:rPr lang="en-US" sz="1800" u="sng" smtClean="0">
                <a:latin typeface="Comic Sans MS" pitchFamily="64" charset="0"/>
              </a:rPr>
              <a:t>Rabbits</a:t>
            </a:r>
          </a:p>
          <a:p>
            <a:pPr indent="-341313" eaLnBrk="1" hangingPunct="1">
              <a:spcBef>
                <a:spcPts val="4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1800" smtClean="0">
                <a:latin typeface="Comic Sans MS" pitchFamily="64" charset="0"/>
              </a:rPr>
              <a:t>     </a:t>
            </a:r>
            <a:r>
              <a:rPr lang="en-US" sz="1600" smtClean="0">
                <a:latin typeface="Comic Sans MS" pitchFamily="64" charset="0"/>
              </a:rPr>
              <a:t>A family of rabbits lived under a tree,</a:t>
            </a:r>
            <a:r>
              <a:rPr lang="ru-RU" sz="1600" smtClean="0">
                <a:latin typeface="Comic Sans MS" pitchFamily="64" charset="0"/>
              </a:rPr>
              <a:t>        Под деревом их трое</a:t>
            </a:r>
            <a:r>
              <a:rPr lang="en-US" sz="1600" smtClean="0">
                <a:latin typeface="Comic Sans MS" pitchFamily="64" charset="0"/>
              </a:rPr>
              <a:t>:</a:t>
            </a:r>
            <a:r>
              <a:rPr lang="ru-RU" sz="1600" smtClean="0">
                <a:latin typeface="Comic Sans MS" pitchFamily="64" charset="0"/>
              </a:rPr>
              <a:t> мать</a:t>
            </a:r>
            <a:r>
              <a:rPr lang="en-US" sz="1600" smtClean="0">
                <a:latin typeface="Comic Sans MS" pitchFamily="64" charset="0"/>
              </a:rPr>
              <a:t>,</a:t>
            </a:r>
            <a:r>
              <a:rPr lang="ru-RU" sz="1600" smtClean="0">
                <a:latin typeface="Comic Sans MS" pitchFamily="64" charset="0"/>
              </a:rPr>
              <a:t> отец и крохи</a:t>
            </a:r>
            <a:r>
              <a:rPr lang="en-US" sz="1600" smtClean="0">
                <a:latin typeface="Comic Sans MS" pitchFamily="64" charset="0"/>
              </a:rPr>
              <a:t>,</a:t>
            </a:r>
          </a:p>
          <a:p>
            <a:pPr indent="-341313" eaLnBrk="1" hangingPunct="1">
              <a:spcBef>
                <a:spcPts val="4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1600" smtClean="0">
                <a:latin typeface="Comic Sans MS" pitchFamily="64" charset="0"/>
              </a:rPr>
              <a:t>     A father and mother and babies three,        </a:t>
            </a:r>
            <a:r>
              <a:rPr lang="ru-RU" sz="1600" smtClean="0">
                <a:latin typeface="Comic Sans MS" pitchFamily="64" charset="0"/>
              </a:rPr>
              <a:t>Будут спать они весь день</a:t>
            </a:r>
            <a:r>
              <a:rPr lang="en-US" sz="1600" smtClean="0">
                <a:latin typeface="Comic Sans MS" pitchFamily="64" charset="0"/>
              </a:rPr>
              <a:t>.</a:t>
            </a:r>
          </a:p>
          <a:p>
            <a:pPr indent="-341313" eaLnBrk="1" hangingPunct="1">
              <a:spcBef>
                <a:spcPts val="4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1600" smtClean="0">
                <a:latin typeface="Comic Sans MS" pitchFamily="64" charset="0"/>
              </a:rPr>
              <a:t>     Sometimes the bunnies would sleep all day.   </a:t>
            </a:r>
            <a:r>
              <a:rPr lang="ru-RU" sz="1600" smtClean="0">
                <a:latin typeface="Comic Sans MS" pitchFamily="64" charset="0"/>
              </a:rPr>
              <a:t>Ночь пришла – играть не лень!</a:t>
            </a:r>
          </a:p>
          <a:p>
            <a:pPr indent="-341313" eaLnBrk="1" hangingPunct="1">
              <a:spcBef>
                <a:spcPts val="4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1600" smtClean="0">
                <a:latin typeface="Comic Sans MS" pitchFamily="64" charset="0"/>
              </a:rPr>
              <a:t>     But when night time came, they liked to play.</a:t>
            </a:r>
          </a:p>
          <a:p>
            <a:pPr indent="-341313" eaLnBrk="1" hangingPunct="1">
              <a:spcBef>
                <a:spcPts val="45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1600" smtClean="0">
                <a:latin typeface="Comic Sans MS" pitchFamily="64" charset="0"/>
              </a:rPr>
              <a:t>      </a:t>
            </a:r>
            <a:r>
              <a:rPr lang="en-US" sz="1800" u="sng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</a:rPr>
              <a:t>Bunnies</a:t>
            </a:r>
          </a:p>
          <a:p>
            <a:pPr indent="-341313" eaLnBrk="1" hangingPunct="1">
              <a:spcBef>
                <a:spcPts val="4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160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</a:rPr>
              <a:t>     Bunnies are brown, bunnies are white-</a:t>
            </a:r>
          </a:p>
          <a:p>
            <a:pPr indent="-341313" eaLnBrk="1" hangingPunct="1">
              <a:spcBef>
                <a:spcPts val="4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160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</a:rPr>
              <a:t>     Bunnies are always in Easter delight.</a:t>
            </a:r>
          </a:p>
          <a:p>
            <a:pPr indent="-341313" eaLnBrk="1" hangingPunct="1">
              <a:spcBef>
                <a:spcPts val="4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160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</a:rPr>
              <a:t>     Bunnies have ears all pinkish inside-</a:t>
            </a:r>
          </a:p>
          <a:p>
            <a:pPr indent="-341313" eaLnBrk="1" hangingPunct="1">
              <a:spcBef>
                <a:spcPts val="4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160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</a:rPr>
              <a:t>     Bunnies all like to hop and to hide.</a:t>
            </a:r>
          </a:p>
          <a:p>
            <a:pPr indent="-341313" eaLnBrk="1" hangingPunct="1">
              <a:spcBef>
                <a:spcPts val="4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160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</a:rPr>
              <a:t>     Bunnies are cuddy, the large and the small,</a:t>
            </a:r>
          </a:p>
          <a:p>
            <a:pPr indent="-341313" eaLnBrk="1" hangingPunct="1"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160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</a:rPr>
              <a:t>     But I like the chocolate ones best of all!</a:t>
            </a:r>
            <a:r>
              <a:rPr lang="en-US" smtClean="0"/>
              <a:t>                                                     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4005263"/>
            <a:ext cx="4643437" cy="2852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362950" cy="32131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smtClean="0"/>
              <a:t>Английская версия перевода А</a:t>
            </a:r>
            <a:r>
              <a:rPr lang="en-US" sz="2000" smtClean="0"/>
              <a:t>.</a:t>
            </a:r>
            <a:r>
              <a:rPr lang="ru-RU" sz="2000" smtClean="0"/>
              <a:t> Л</a:t>
            </a:r>
            <a:r>
              <a:rPr lang="en-US" sz="2000" smtClean="0"/>
              <a:t>.</a:t>
            </a:r>
            <a:r>
              <a:rPr lang="ru-RU" sz="2000" smtClean="0"/>
              <a:t> Барто</a:t>
            </a:r>
            <a:r>
              <a:rPr lang="en-US" sz="3200" smtClean="0"/>
              <a:t/>
            </a:r>
            <a:br>
              <a:rPr lang="en-US" sz="3200" smtClean="0"/>
            </a:br>
            <a:r>
              <a:rPr lang="ru-RU" sz="2000" smtClean="0"/>
              <a:t>В России каждый ребенок свои первые познания о зайке заучивает стихами  Агнии Львовны Барто “Зайка”.</a:t>
            </a:r>
            <a:br>
              <a:rPr lang="ru-RU" sz="2000" smtClean="0"/>
            </a:br>
            <a:r>
              <a:rPr lang="ru-RU" sz="2000" smtClean="0"/>
              <a:t>     Зайку бросила хозяйка</a:t>
            </a:r>
            <a:br>
              <a:rPr lang="ru-RU" sz="2000" smtClean="0"/>
            </a:br>
            <a:r>
              <a:rPr lang="ru-RU" sz="2000" smtClean="0"/>
              <a:t>     Под дождем остался зайка</a:t>
            </a:r>
            <a:br>
              <a:rPr lang="ru-RU" sz="2000" smtClean="0"/>
            </a:br>
            <a:r>
              <a:rPr lang="ru-RU" sz="2000" smtClean="0"/>
              <a:t>     Со скамейки слезть не мог</a:t>
            </a:r>
            <a:br>
              <a:rPr lang="ru-RU" sz="2000" smtClean="0"/>
            </a:br>
            <a:r>
              <a:rPr lang="ru-RU" sz="2000" smtClean="0"/>
              <a:t>     Весь до ниточки промок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638"/>
            <a:ext cx="4211638" cy="3789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40" name="Прямоугольник 5"/>
          <p:cNvSpPr>
            <a:spLocks noChangeArrowheads="1"/>
          </p:cNvSpPr>
          <p:nvPr/>
        </p:nvSpPr>
        <p:spPr bwMode="auto">
          <a:xfrm>
            <a:off x="2286000" y="2828925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Зайку бросила хозяйка</a:t>
            </a:r>
            <a:br>
              <a:rPr lang="ru-RU"/>
            </a:br>
            <a:r>
              <a:rPr lang="ru-RU"/>
              <a:t>     Под дождем остался зайка</a:t>
            </a:r>
            <a:br>
              <a:rPr lang="ru-RU"/>
            </a:br>
            <a:r>
              <a:rPr lang="ru-RU"/>
              <a:t>     Со скамейки слезть не мог</a:t>
            </a:r>
            <a:br>
              <a:rPr lang="ru-RU"/>
            </a:br>
            <a:r>
              <a:rPr lang="ru-RU"/>
              <a:t>     Весь до ниточки промок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68263"/>
            <a:ext cx="8229600" cy="15557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smtClean="0"/>
              <a:t>А так пишет о бедном </a:t>
            </a:r>
            <a:r>
              <a:rPr lang="ru-RU" sz="2000" smtClean="0">
                <a:solidFill>
                  <a:schemeClr val="accent2"/>
                </a:solidFill>
              </a:rPr>
              <a:t>кролике</a:t>
            </a:r>
            <a:r>
              <a:rPr lang="ru-RU" sz="2000" smtClean="0"/>
              <a:t> по кличке Хлопковый хвостик  современный английский писатель Уолтер Харлоу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</p:spPr>
        <p:txBody>
          <a:bodyPr/>
          <a:lstStyle/>
          <a:p>
            <a:pPr marL="341313" indent="-341313" eaLnBrk="1" hangingPunct="1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smtClean="0"/>
              <a:t>Frosty winter,</a:t>
            </a:r>
            <a:r>
              <a:rPr lang="ru-RU" sz="2000" smtClean="0"/>
              <a:t>      Холодно хвостику</a:t>
            </a:r>
          </a:p>
          <a:p>
            <a:pPr marL="341313" indent="-341313" eaLnBrk="1" hangingPunct="1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smtClean="0"/>
              <a:t>Cotton tail,</a:t>
            </a:r>
            <a:r>
              <a:rPr lang="ru-RU" sz="2000" smtClean="0"/>
              <a:t>          Зимней порой</a:t>
            </a:r>
          </a:p>
          <a:p>
            <a:pPr marL="341313" indent="-341313" eaLnBrk="1" hangingPunct="1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smtClean="0"/>
              <a:t>You look nice</a:t>
            </a:r>
            <a:r>
              <a:rPr lang="ru-RU" sz="2000" smtClean="0"/>
              <a:t>      Иди к нам</a:t>
            </a:r>
            <a:r>
              <a:rPr lang="en-US" sz="2000" smtClean="0"/>
              <a:t>,</a:t>
            </a:r>
            <a:r>
              <a:rPr lang="ru-RU" sz="2000" smtClean="0"/>
              <a:t> бледный</a:t>
            </a:r>
            <a:r>
              <a:rPr lang="en-US" sz="2000" smtClean="0"/>
              <a:t>,</a:t>
            </a:r>
            <a:r>
              <a:rPr lang="ru-RU" sz="2000" smtClean="0"/>
              <a:t>  </a:t>
            </a:r>
          </a:p>
          <a:p>
            <a:pPr marL="341313" indent="-341313" eaLnBrk="1" hangingPunct="1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smtClean="0"/>
              <a:t>But you are pale! </a:t>
            </a:r>
            <a:r>
              <a:rPr lang="ru-RU" sz="2000" smtClean="0"/>
              <a:t>Скорее домой!</a:t>
            </a:r>
          </a:p>
          <a:p>
            <a:pPr marL="341313" indent="-341313" eaLnBrk="1" hangingPunct="1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smtClean="0"/>
              <a:t>Come to dance and jump at once.</a:t>
            </a:r>
            <a:endParaRPr lang="ru-RU" sz="2000" smtClean="0"/>
          </a:p>
          <a:p>
            <a:pPr marL="341313" indent="-341313" eaLnBrk="1" hangingPunct="1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000" smtClean="0"/>
              <a:t>                            Будем прыгать и танцевать и просто скакать!</a:t>
            </a:r>
            <a:endParaRPr lang="en-US" sz="200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mtClean="0"/>
              <a:t>I have got my rabbits. My </a:t>
            </a:r>
            <a:r>
              <a:rPr lang="en-US" sz="2000" smtClean="0">
                <a:solidFill>
                  <a:schemeClr val="accent2"/>
                </a:solidFill>
              </a:rPr>
              <a:t>rabbit</a:t>
            </a:r>
            <a:r>
              <a:rPr lang="en-US" sz="2000" smtClean="0"/>
              <a:t> is Rodger.</a:t>
            </a:r>
            <a:r>
              <a:rPr lang="ru-RU" sz="2000" smtClean="0"/>
              <a:t> У меня есть мои кролики. Моего </a:t>
            </a:r>
            <a:r>
              <a:rPr lang="ru-RU" sz="2000" smtClean="0">
                <a:solidFill>
                  <a:schemeClr val="accent2"/>
                </a:solidFill>
              </a:rPr>
              <a:t>кролика</a:t>
            </a:r>
            <a:r>
              <a:rPr lang="ru-RU" sz="2000" smtClean="0"/>
              <a:t> зовут Роджер, я его вырастила и наблюдаю  за ним.</a:t>
            </a:r>
            <a:endParaRPr lang="en-US" sz="2000" smtClean="0"/>
          </a:p>
        </p:txBody>
      </p:sp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4284663" cy="36716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3186386"/>
            <a:ext cx="4859337" cy="36716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4663" cy="3068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0"/>
            <a:ext cx="4859337" cy="3068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68638"/>
            <a:ext cx="4211638" cy="3789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638" y="3068638"/>
            <a:ext cx="4932362" cy="3789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smtClean="0"/>
              <a:t>I have got my rabbits. My rabbit is Rodger.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3716338"/>
          <a:ext cx="4284663" cy="3141662"/>
        </p:xfrm>
        <a:graphic>
          <a:graphicData uri="http://schemas.openxmlformats.org/presentationml/2006/ole">
            <p:oleObj spid="_x0000_s32770" r:id="rId4" imgW="29257143" imgH="21942857" progId="">
              <p:embed/>
            </p:oleObj>
          </a:graphicData>
        </a:graphic>
      </p:graphicFrame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25538"/>
            <a:ext cx="4284663" cy="2590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663" y="1125538"/>
            <a:ext cx="4859337" cy="2590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4284663" y="3716338"/>
          <a:ext cx="4859337" cy="3141662"/>
        </p:xfrm>
        <a:graphic>
          <a:graphicData uri="http://schemas.openxmlformats.org/presentationml/2006/ole">
            <p:oleObj spid="_x0000_s32771" r:id="rId7" imgW="29257143" imgH="21942857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smtClean="0"/>
              <a:t>Наш вывод и практические результаты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92150"/>
            <a:ext cx="8229600" cy="5689600"/>
          </a:xfrm>
        </p:spPr>
        <p:txBody>
          <a:bodyPr/>
          <a:lstStyle/>
          <a:p>
            <a:pPr marL="608013" indent="-608013" eaLnBrk="1" hangingPunct="1">
              <a:spcBef>
                <a:spcPts val="500"/>
              </a:spcBef>
              <a:buFont typeface="Times New Roman" pitchFamily="16" charset="0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ru-RU" sz="1600" dirty="0" smtClean="0"/>
              <a:t> </a:t>
            </a:r>
            <a:r>
              <a:rPr lang="ru-RU" sz="1600" dirty="0" err="1" smtClean="0"/>
              <a:t>Уч</a:t>
            </a:r>
            <a:r>
              <a:rPr lang="ru-RU" sz="1600" dirty="0" smtClean="0"/>
              <a:t> 1:По моим  наблюдениям</a:t>
            </a:r>
            <a:r>
              <a:rPr lang="en-US" sz="1600" dirty="0" smtClean="0"/>
              <a:t>,</a:t>
            </a:r>
            <a:r>
              <a:rPr lang="ru-RU" sz="1600" dirty="0" smtClean="0"/>
              <a:t>  в сафари-парк города Геленджик</a:t>
            </a:r>
            <a:r>
              <a:rPr lang="en-US" sz="1600" dirty="0" smtClean="0"/>
              <a:t>,</a:t>
            </a:r>
            <a:r>
              <a:rPr lang="ru-RU" sz="1600" dirty="0" smtClean="0"/>
              <a:t> зайцы и кролики способны приспосабливаться к самым сложным условиям.</a:t>
            </a:r>
          </a:p>
          <a:p>
            <a:pPr marL="608013" indent="-608013" eaLnBrk="1" hangingPunct="1">
              <a:spcBef>
                <a:spcPts val="500"/>
              </a:spcBef>
              <a:buFont typeface="Times New Roman" pitchFamily="16" charset="0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ru-RU" sz="1600" dirty="0" smtClean="0"/>
              <a:t>Уч2:Я сравнила произведения-описания русских и английских писателей</a:t>
            </a:r>
            <a:r>
              <a:rPr lang="en-US" sz="1600" dirty="0" smtClean="0"/>
              <a:t>. </a:t>
            </a:r>
            <a:r>
              <a:rPr lang="ru-RU" sz="1600" dirty="0" smtClean="0"/>
              <a:t>Писатели России в своих произведениях больше уделяли внимания зайцам</a:t>
            </a:r>
            <a:r>
              <a:rPr lang="en-US" sz="1600" dirty="0" smtClean="0"/>
              <a:t>,</a:t>
            </a:r>
            <a:r>
              <a:rPr lang="ru-RU" sz="1600" dirty="0" smtClean="0"/>
              <a:t> а в Англии и Америке кроликам</a:t>
            </a:r>
            <a:r>
              <a:rPr lang="en-US" sz="1600" dirty="0" smtClean="0"/>
              <a:t>.</a:t>
            </a:r>
          </a:p>
          <a:p>
            <a:pPr marL="608013" indent="-608013" eaLnBrk="1" hangingPunct="1">
              <a:spcBef>
                <a:spcPts val="500"/>
              </a:spcBef>
              <a:buFont typeface="Times New Roman" pitchFamily="16" charset="0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ru-RU" sz="1600" dirty="0" smtClean="0"/>
              <a:t>Уч3:Я перевела с английского языка на русский рассказы, стихи и определила важную роль появление кролика Бани как любимца английских детей.</a:t>
            </a:r>
          </a:p>
          <a:p>
            <a:pPr marL="608013" indent="-608013" eaLnBrk="1" hangingPunct="1">
              <a:spcBef>
                <a:spcPts val="500"/>
              </a:spcBef>
              <a:buFont typeface="Times New Roman" pitchFamily="16" charset="0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ru-RU" sz="1600" dirty="0" smtClean="0"/>
              <a:t>Уч4:Я вырастила маленького кролика</a:t>
            </a:r>
            <a:r>
              <a:rPr lang="en-US" sz="1600" dirty="0" smtClean="0"/>
              <a:t>,</a:t>
            </a:r>
            <a:r>
              <a:rPr lang="ru-RU" sz="1600" dirty="0" smtClean="0"/>
              <a:t> наблюдала за ним, сравнила его повадки с тем, что описывалось в литературе.</a:t>
            </a:r>
            <a:endParaRPr lang="en-US" sz="1600" dirty="0" smtClean="0"/>
          </a:p>
          <a:p>
            <a:pPr marL="608013" indent="-608013" eaLnBrk="1" hangingPunct="1">
              <a:buFont typeface="Times New Roman" pitchFamily="16" charset="0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ru-RU" sz="1600" dirty="0" smtClean="0"/>
              <a:t>Уч5:Мои исследования помогут мне и моим одноклассникам лучше усваивать учебный материал на уроках русского,</a:t>
            </a:r>
            <a:r>
              <a:rPr lang="en-US" sz="1600" dirty="0" smtClean="0"/>
              <a:t> </a:t>
            </a:r>
            <a:r>
              <a:rPr lang="ru-RU" sz="1600" dirty="0" smtClean="0"/>
              <a:t>английского языков, окружающего мира и </a:t>
            </a:r>
            <a:r>
              <a:rPr lang="ru-RU" sz="1600" dirty="0" smtClean="0"/>
              <a:t>факультативов.</a:t>
            </a:r>
            <a:endParaRPr lang="ru-RU" sz="1600" dirty="0" smtClean="0"/>
          </a:p>
          <a:p>
            <a:pPr marL="608013" indent="-608013" eaLnBrk="1" hangingPunct="1">
              <a:buFont typeface="Times New Roman" pitchFamily="16" charset="0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ru-RU" sz="1600" dirty="0" smtClean="0"/>
              <a:t>Уч6:Заяц и кролик очень </a:t>
            </a:r>
            <a:r>
              <a:rPr lang="ru-RU" sz="1600" dirty="0" err="1" smtClean="0"/>
              <a:t>похожи,но</a:t>
            </a:r>
            <a:r>
              <a:rPr lang="ru-RU" sz="1600" dirty="0" smtClean="0"/>
              <a:t> они очень </a:t>
            </a:r>
            <a:r>
              <a:rPr lang="ru-RU" sz="1600" dirty="0" smtClean="0"/>
              <a:t>разные.</a:t>
            </a:r>
            <a:endParaRPr lang="ru-RU" sz="1600" dirty="0" smtClean="0"/>
          </a:p>
          <a:p>
            <a:pPr marL="608013" indent="-608013" eaLnBrk="1" hangingPunct="1">
              <a:buFont typeface="Times New Roman" pitchFamily="16" charset="0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ru-RU" sz="1600" dirty="0" smtClean="0">
                <a:solidFill>
                  <a:schemeClr val="accent2"/>
                </a:solidFill>
              </a:rPr>
              <a:t>Рефлексия: </a:t>
            </a:r>
            <a:r>
              <a:rPr lang="ru-RU" sz="1600" dirty="0" smtClean="0"/>
              <a:t>уч7: Я </a:t>
            </a:r>
            <a:r>
              <a:rPr lang="ru-RU" sz="1600" dirty="0" smtClean="0"/>
              <a:t>нарисовал   </a:t>
            </a:r>
            <a:r>
              <a:rPr lang="ru-RU" sz="1600" dirty="0" smtClean="0"/>
              <a:t>моих ласковых друзей  в окружении моей семьи</a:t>
            </a:r>
          </a:p>
          <a:p>
            <a:pPr marL="608013" indent="-608013" eaLnBrk="1" hangingPunct="1">
              <a:buFont typeface="Times New Roman" pitchFamily="16" charset="0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ru-RU" sz="1600" dirty="0" smtClean="0"/>
              <a:t>Уч8:Я обязательно заведу кролика на </a:t>
            </a:r>
            <a:r>
              <a:rPr lang="ru-RU" sz="1600" dirty="0" smtClean="0"/>
              <a:t>даче , буду </a:t>
            </a:r>
            <a:r>
              <a:rPr lang="ru-RU" sz="1600" dirty="0" smtClean="0"/>
              <a:t>его кормить и играть с ним.</a:t>
            </a:r>
          </a:p>
          <a:p>
            <a:pPr marL="608013" indent="-608013" eaLnBrk="1" hangingPunct="1">
              <a:buFont typeface="Times New Roman" pitchFamily="16" charset="0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ru-RU" sz="1600" dirty="0" smtClean="0"/>
              <a:t>Уч9:Когда я буду писать сочинение по литературному </a:t>
            </a:r>
            <a:r>
              <a:rPr lang="ru-RU" sz="1600" dirty="0" err="1" smtClean="0"/>
              <a:t>чтению,я</a:t>
            </a:r>
            <a:r>
              <a:rPr lang="ru-RU" sz="1600" dirty="0" smtClean="0"/>
              <a:t> вспомню наши исследования.</a:t>
            </a:r>
          </a:p>
          <a:p>
            <a:pPr marL="608013" indent="-608013" eaLnBrk="1" hangingPunct="1">
              <a:buFont typeface="Times New Roman" pitchFamily="16" charset="0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</a:pPr>
            <a:r>
              <a:rPr lang="ru-RU" sz="1600" dirty="0" smtClean="0"/>
              <a:t>Уч10:Для окружающего мира я многое </a:t>
            </a:r>
            <a:r>
              <a:rPr lang="ru-RU" sz="1600" dirty="0" smtClean="0"/>
              <a:t>узнал  </a:t>
            </a:r>
            <a:r>
              <a:rPr lang="ru-RU" sz="1600" dirty="0" smtClean="0"/>
              <a:t>о повадках зайца и кролика.</a:t>
            </a:r>
            <a:endParaRPr lang="en-US" sz="1600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53975"/>
            <a:ext cx="8229600" cy="18002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smtClean="0"/>
              <a:t>Цель исследовательской работы</a:t>
            </a:r>
            <a:r>
              <a:rPr lang="en-US" sz="2000" smtClean="0"/>
              <a:t>: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>Сравнить образы кроликов и зайцев в произведениях русских и английских писателей</a:t>
            </a:r>
            <a:r>
              <a:rPr lang="ru-RU" sz="2800" smtClean="0"/>
              <a:t/>
            </a:r>
            <a:br>
              <a:rPr lang="ru-RU" sz="2800" smtClean="0"/>
            </a:br>
            <a:endParaRPr lang="ru-RU" sz="2800" smtClean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938712"/>
          </a:xfrm>
        </p:spPr>
        <p:txBody>
          <a:bodyPr/>
          <a:lstStyle/>
          <a:p>
            <a:pPr marL="609600" indent="-608013" eaLnBrk="1" hangingPunct="1">
              <a:spcBef>
                <a:spcPts val="600"/>
              </a:spcBef>
              <a:buClrTx/>
              <a:buFontTx/>
              <a:buNone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r>
              <a:rPr lang="ru-RU" sz="2000" smtClean="0"/>
              <a:t>Задачи</a:t>
            </a:r>
            <a:r>
              <a:rPr lang="en-US" sz="2000" smtClean="0"/>
              <a:t>:</a:t>
            </a:r>
          </a:p>
          <a:p>
            <a:pPr marL="609600" indent="-608013" eaLnBrk="1" hangingPunct="1">
              <a:spcBef>
                <a:spcPts val="600"/>
              </a:spcBef>
              <a:buFont typeface="Arial" charset="0"/>
              <a:buChar char="•"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r>
              <a:rPr lang="ru-RU" sz="2000" smtClean="0"/>
              <a:t>Изучить домашнего кролика и найти отличия от дикого зайца</a:t>
            </a:r>
            <a:r>
              <a:rPr lang="en-US" sz="2000" smtClean="0"/>
              <a:t>.</a:t>
            </a:r>
          </a:p>
          <a:p>
            <a:pPr marL="609600" indent="-608013" eaLnBrk="1" hangingPunct="1">
              <a:spcBef>
                <a:spcPts val="600"/>
              </a:spcBef>
              <a:buFont typeface="Arial" charset="0"/>
              <a:buChar char="•"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r>
              <a:rPr lang="ru-RU" sz="2000" smtClean="0"/>
              <a:t>Участвовать в выращивании кроликов</a:t>
            </a:r>
            <a:r>
              <a:rPr lang="en-US" sz="2000" smtClean="0"/>
              <a:t>,</a:t>
            </a:r>
            <a:r>
              <a:rPr lang="ru-RU" sz="2000" smtClean="0"/>
              <a:t> наблюдать их повадки</a:t>
            </a:r>
            <a:r>
              <a:rPr lang="en-US" sz="2000" smtClean="0"/>
              <a:t>,</a:t>
            </a:r>
            <a:r>
              <a:rPr lang="ru-RU" sz="2000" smtClean="0"/>
              <a:t> нрав</a:t>
            </a:r>
            <a:r>
              <a:rPr lang="en-US" sz="2000" smtClean="0"/>
              <a:t>,</a:t>
            </a:r>
            <a:r>
              <a:rPr lang="ru-RU" sz="2000" smtClean="0"/>
              <a:t> породы</a:t>
            </a:r>
            <a:r>
              <a:rPr lang="en-US" sz="2000" smtClean="0"/>
              <a:t>.</a:t>
            </a:r>
          </a:p>
          <a:p>
            <a:pPr marL="609600" indent="-608013" eaLnBrk="1" hangingPunct="1">
              <a:spcBef>
                <a:spcPts val="600"/>
              </a:spcBef>
              <a:buFont typeface="Arial" charset="0"/>
              <a:buChar char="•"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r>
              <a:rPr lang="ru-RU" sz="2000" smtClean="0"/>
              <a:t>Прочитать и проанализировать произведения о данных животных</a:t>
            </a:r>
            <a:r>
              <a:rPr lang="en-US" sz="2000" smtClean="0"/>
              <a:t>.</a:t>
            </a:r>
          </a:p>
          <a:p>
            <a:pPr marL="609600" indent="-608013" eaLnBrk="1" hangingPunct="1">
              <a:spcBef>
                <a:spcPts val="600"/>
              </a:spcBef>
              <a:buFont typeface="Arial" charset="0"/>
              <a:buChar char="•"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r>
              <a:rPr lang="ru-RU" sz="2000" smtClean="0"/>
              <a:t>Узнать о роли кролика и зайца в русском и английском фольклоре</a:t>
            </a:r>
            <a:r>
              <a:rPr lang="en-US" sz="2000" smtClean="0"/>
              <a:t>.</a:t>
            </a:r>
          </a:p>
          <a:p>
            <a:pPr marL="609600" indent="-608013" eaLnBrk="1" hangingPunct="1">
              <a:spcBef>
                <a:spcPts val="600"/>
              </a:spcBef>
              <a:buFont typeface="Arial" charset="0"/>
              <a:buChar char="•"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r>
              <a:rPr lang="ru-RU" sz="2000" smtClean="0"/>
              <a:t>Перевести с английского языка на русский сказки песни о кролике и зайце</a:t>
            </a:r>
            <a:r>
              <a:rPr lang="en-US" sz="2000" smtClean="0"/>
              <a:t>.</a:t>
            </a:r>
          </a:p>
          <a:p>
            <a:pPr marL="609600" indent="-608013" eaLnBrk="1" hangingPunct="1">
              <a:spcBef>
                <a:spcPts val="600"/>
              </a:spcBef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r>
              <a:rPr lang="ru-RU" sz="2000" smtClean="0"/>
              <a:t> </a:t>
            </a:r>
          </a:p>
          <a:p>
            <a:pPr marL="609600" indent="-608013" eaLnBrk="1" hangingPunct="1">
              <a:spcBef>
                <a:spcPts val="600"/>
              </a:spcBef>
              <a:buFont typeface="Arial" charset="0"/>
              <a:buChar char="•"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</a:pPr>
            <a:r>
              <a:rPr lang="ru-RU" sz="2000" smtClean="0"/>
              <a:t>Доказать гипотезу  « Кролик  и заяц это не  одно животное»</a:t>
            </a:r>
            <a:endParaRPr lang="en-US" sz="200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mtClean="0">
                <a:solidFill>
                  <a:srgbClr val="FF0000"/>
                </a:solidFill>
              </a:rPr>
              <a:t>They are different</a:t>
            </a:r>
            <a:r>
              <a:rPr lang="ru-RU" sz="2000" smtClean="0">
                <a:solidFill>
                  <a:srgbClr val="FF0000"/>
                </a:solidFill>
              </a:rPr>
              <a:t>        Они  разные</a:t>
            </a:r>
            <a:endParaRPr lang="en-US" sz="2000" smtClean="0">
              <a:solidFill>
                <a:srgbClr val="FF0000"/>
              </a:solidFill>
            </a:endParaRPr>
          </a:p>
        </p:txBody>
      </p:sp>
      <p:graphicFrame>
        <p:nvGraphicFramePr>
          <p:cNvPr id="5122" name="Group 2"/>
          <p:cNvGraphicFramePr>
            <a:graphicFrameLocks noGrp="1"/>
          </p:cNvGraphicFramePr>
          <p:nvPr/>
        </p:nvGraphicFramePr>
        <p:xfrm>
          <a:off x="0" y="981075"/>
          <a:ext cx="9145588" cy="5876926"/>
        </p:xfrm>
        <a:graphic>
          <a:graphicData uri="http://schemas.openxmlformats.org/drawingml/2006/table">
            <a:tbl>
              <a:tblPr/>
              <a:tblGrid>
                <a:gridCol w="4576763"/>
                <a:gridCol w="4568825"/>
              </a:tblGrid>
              <a:tr h="234156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A rabbit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lives at home.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A rabbit’s mother looks after her babies.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Кролик живет дома, мать заботится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о  маленьких крольчатах.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 </a:t>
                      </a:r>
                    </a:p>
                  </a:txBody>
                  <a:tcPr marL="90000" marR="90000" marT="71495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A hare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lives in the forest.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A hare’s mother leaves babies alone.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Заяц живет в лесу, мать оставляет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   малышей одних.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</a:txBody>
                  <a:tcPr marL="90000" marR="90000" marT="71495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035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 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 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A rabbit is colored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.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  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Кролик  цветной.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</a:txBody>
                  <a:tcPr marL="90000" marR="90000" marT="71495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A hare is grey and white.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Заяц серый и белый.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</a:txBody>
                  <a:tcPr marL="90000" marR="90000" marT="71495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501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    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A rabbit is brave.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    Кролик храбрый.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</a:txBody>
                  <a:tcPr marL="90000" marR="90000" marT="71495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A hare is afraid of everything.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Заяц боится всего.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</a:txBody>
                  <a:tcPr marL="90000" marR="90000" marT="71495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mtClean="0"/>
              <a:t>There are a lot of </a:t>
            </a:r>
            <a:r>
              <a:rPr lang="en-US" sz="2000" smtClean="0">
                <a:solidFill>
                  <a:schemeClr val="accent2"/>
                </a:solidFill>
              </a:rPr>
              <a:t>rabbits</a:t>
            </a:r>
            <a:r>
              <a:rPr lang="en-US" sz="2000" smtClean="0"/>
              <a:t> in Australia.</a:t>
            </a:r>
            <a:br>
              <a:rPr lang="en-US" sz="2000" smtClean="0"/>
            </a:br>
            <a:r>
              <a:rPr lang="en-US" sz="2000" smtClean="0"/>
              <a:t>His motherland is Europe.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>Родина </a:t>
            </a:r>
            <a:r>
              <a:rPr lang="ru-RU" sz="2000" smtClean="0">
                <a:solidFill>
                  <a:schemeClr val="accent2"/>
                </a:solidFill>
              </a:rPr>
              <a:t>кроликов</a:t>
            </a:r>
            <a:r>
              <a:rPr lang="ru-RU" sz="2000" smtClean="0"/>
              <a:t> Европа</a:t>
            </a:r>
            <a:endParaRPr lang="en-US" sz="200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341313" indent="-341313" eaLnBrk="1" hangingPunct="1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smtClean="0"/>
              <a:t>He is clever, smart</a:t>
            </a:r>
            <a:r>
              <a:rPr lang="ru-RU" sz="2000" smtClean="0"/>
              <a:t>.     Кролик умный. </a:t>
            </a:r>
          </a:p>
          <a:p>
            <a:pPr marL="341313" indent="-341313" eaLnBrk="1" hangingPunct="1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 smtClean="0"/>
          </a:p>
          <a:p>
            <a:pPr marL="341313" indent="-341313" eaLnBrk="1" hangingPunct="1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smtClean="0"/>
              <a:t>He does many funny things</a:t>
            </a:r>
            <a:r>
              <a:rPr lang="ru-RU" sz="2000" smtClean="0"/>
              <a:t>. Он многое умеет.</a:t>
            </a:r>
            <a:endParaRPr lang="en-US" sz="2000" smtClean="0"/>
          </a:p>
          <a:p>
            <a:pPr marL="341313" indent="-341313" eaLnBrk="1" hangingPunct="1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2000" smtClean="0"/>
          </a:p>
          <a:p>
            <a:pPr marL="341313" indent="-34131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smtClean="0"/>
              <a:t>He can jump, run fast when he lives at home</a:t>
            </a:r>
            <a:endParaRPr lang="ru-RU" sz="2000" smtClean="0"/>
          </a:p>
          <a:p>
            <a:pPr marL="341313" indent="-34131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000" smtClean="0"/>
              <a:t>Он может прыгать, бегать, когда живёт </a:t>
            </a:r>
          </a:p>
          <a:p>
            <a:pPr marL="341313" indent="-34131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000" smtClean="0"/>
              <a:t>   дома.</a:t>
            </a:r>
            <a:endParaRPr lang="en-US" sz="2000" smtClean="0"/>
          </a:p>
          <a:p>
            <a:pPr marL="341313" indent="-341313" eaLnBrk="1" hangingPunct="1"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mtClean="0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65625"/>
            <a:ext cx="2700338" cy="2492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357563"/>
            <a:ext cx="3276600" cy="3500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-58738"/>
            <a:ext cx="8229600" cy="131286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mtClean="0"/>
              <a:t>You  meet</a:t>
            </a:r>
            <a:r>
              <a:rPr lang="en-US" sz="2000" smtClean="0">
                <a:solidFill>
                  <a:schemeClr val="accent2"/>
                </a:solidFill>
              </a:rPr>
              <a:t> a hare </a:t>
            </a:r>
            <a:r>
              <a:rPr lang="en-US" sz="2000" smtClean="0"/>
              <a:t>in Russian forests</a:t>
            </a:r>
            <a:r>
              <a:rPr lang="ru-RU" sz="2000" smtClean="0"/>
              <a:t>     Вы можете встретить </a:t>
            </a:r>
            <a:r>
              <a:rPr lang="ru-RU" sz="2000" smtClean="0">
                <a:solidFill>
                  <a:schemeClr val="accent2"/>
                </a:solidFill>
              </a:rPr>
              <a:t>зайца</a:t>
            </a:r>
            <a:r>
              <a:rPr lang="ru-RU" sz="2000" smtClean="0"/>
              <a:t> в </a:t>
            </a:r>
            <a:br>
              <a:rPr lang="ru-RU" sz="2000" smtClean="0"/>
            </a:br>
            <a:r>
              <a:rPr lang="ru-RU" sz="2000" smtClean="0"/>
              <a:t>русских лесах</a:t>
            </a:r>
            <a:endParaRPr lang="en-US" sz="2000" smtClean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908050"/>
            <a:ext cx="8686800" cy="5218113"/>
          </a:xfrm>
        </p:spPr>
        <p:txBody>
          <a:bodyPr/>
          <a:lstStyle/>
          <a:p>
            <a:pPr marL="341313" indent="-341313" eaLnBrk="1" hangingPunct="1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000" smtClean="0"/>
              <a:t>     </a:t>
            </a:r>
            <a:r>
              <a:rPr lang="en-US" sz="2000" smtClean="0"/>
              <a:t>He can be fast, cunning, coward and brave.</a:t>
            </a:r>
          </a:p>
          <a:p>
            <a:pPr marL="341313" indent="-341313" eaLnBrk="1" hangingPunct="1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000" smtClean="0"/>
              <a:t>    В сказках</a:t>
            </a:r>
            <a:r>
              <a:rPr lang="en-US" sz="2000" smtClean="0"/>
              <a:t>:</a:t>
            </a:r>
            <a:r>
              <a:rPr lang="ru-RU" sz="2000" smtClean="0"/>
              <a:t>Заяц–хваста</a:t>
            </a:r>
            <a:r>
              <a:rPr lang="en-US" sz="2000" smtClean="0"/>
              <a:t>,</a:t>
            </a:r>
            <a:r>
              <a:rPr lang="ru-RU" sz="2000" smtClean="0"/>
              <a:t> косач</a:t>
            </a:r>
            <a:r>
              <a:rPr lang="en-US" sz="2000" smtClean="0"/>
              <a:t>,</a:t>
            </a:r>
            <a:r>
              <a:rPr lang="ru-RU" sz="2000" smtClean="0"/>
              <a:t> попрыгаец</a:t>
            </a:r>
            <a:r>
              <a:rPr lang="en-US" sz="2000" smtClean="0"/>
              <a:t>,</a:t>
            </a:r>
            <a:r>
              <a:rPr lang="ru-RU" sz="2000" smtClean="0"/>
              <a:t> кривоног</a:t>
            </a:r>
            <a:r>
              <a:rPr lang="en-US" sz="2000" smtClean="0"/>
              <a:t>,</a:t>
            </a:r>
            <a:r>
              <a:rPr lang="ru-RU" sz="2000" smtClean="0"/>
              <a:t> ладненький</a:t>
            </a:r>
            <a:r>
              <a:rPr lang="en-US" sz="2000" smtClean="0"/>
              <a:t>, </a:t>
            </a:r>
            <a:r>
              <a:rPr lang="ru-RU" sz="2000" smtClean="0"/>
              <a:t>баенька</a:t>
            </a:r>
            <a:r>
              <a:rPr lang="en-US" sz="2000" smtClean="0"/>
              <a:t>.</a:t>
            </a:r>
            <a:r>
              <a:rPr lang="ru-RU" sz="2000" smtClean="0"/>
              <a:t>У него избенка лубяная</a:t>
            </a:r>
            <a:r>
              <a:rPr lang="en-US" sz="2000" smtClean="0"/>
              <a:t>.</a:t>
            </a:r>
            <a:endParaRPr lang="ru-RU" sz="2000" smtClean="0"/>
          </a:p>
          <a:p>
            <a:pPr marL="341313" indent="-341313" eaLnBrk="1" hangingPunct="1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smtClean="0"/>
              <a:t>                                                </a:t>
            </a:r>
            <a:r>
              <a:rPr lang="ru-RU" sz="1800" smtClean="0"/>
              <a:t>Е</a:t>
            </a:r>
            <a:r>
              <a:rPr lang="en-US" sz="1800" smtClean="0"/>
              <a:t>.</a:t>
            </a:r>
            <a:r>
              <a:rPr lang="ru-RU" sz="1800" smtClean="0"/>
              <a:t> Чарушин </a:t>
            </a:r>
          </a:p>
          <a:p>
            <a:pPr marL="341313" indent="-341313" algn="r" eaLnBrk="1" hangingPunct="1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smtClean="0"/>
              <a:t>                                                   </a:t>
            </a:r>
          </a:p>
          <a:p>
            <a:pPr marL="341313" indent="-341313" algn="r" eaLnBrk="1" hangingPunct="1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smtClean="0"/>
              <a:t> </a:t>
            </a:r>
            <a:r>
              <a:rPr lang="en-US" sz="1800" smtClean="0"/>
              <a:t>“</a:t>
            </a:r>
            <a:r>
              <a:rPr lang="ru-RU" sz="1800" smtClean="0"/>
              <a:t>Ну и славные были зайчата</a:t>
            </a:r>
            <a:r>
              <a:rPr lang="en-US" sz="1800" smtClean="0"/>
              <a:t>!</a:t>
            </a:r>
          </a:p>
          <a:p>
            <a:pPr marL="341313" indent="-341313" algn="r" eaLnBrk="1" hangingPunct="1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smtClean="0"/>
              <a:t>                                                  </a:t>
            </a:r>
          </a:p>
          <a:p>
            <a:pPr marL="341313" indent="-341313" algn="r" eaLnBrk="1" hangingPunct="1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smtClean="0"/>
              <a:t> Мохнатые шарики</a:t>
            </a:r>
            <a:r>
              <a:rPr lang="en-US" sz="1800" smtClean="0"/>
              <a:t>.</a:t>
            </a:r>
          </a:p>
          <a:p>
            <a:pPr marL="341313" indent="-341313" algn="r" eaLnBrk="1" hangingPunct="1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smtClean="0"/>
              <a:t>                                                    </a:t>
            </a:r>
          </a:p>
          <a:p>
            <a:pPr marL="341313" indent="-341313" algn="r" eaLnBrk="1" hangingPunct="1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smtClean="0"/>
              <a:t>Уши врозь</a:t>
            </a:r>
            <a:r>
              <a:rPr lang="en-US" sz="1800" smtClean="0"/>
              <a:t>,</a:t>
            </a:r>
            <a:r>
              <a:rPr lang="ru-RU" sz="1800" smtClean="0"/>
              <a:t> глаза коричневые</a:t>
            </a:r>
            <a:r>
              <a:rPr lang="en-US" sz="1800" smtClean="0"/>
              <a:t>,</a:t>
            </a:r>
          </a:p>
          <a:p>
            <a:pPr marL="341313" indent="-341313" algn="r" eaLnBrk="1" hangingPunct="1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smtClean="0"/>
              <a:t>                                                   </a:t>
            </a:r>
          </a:p>
          <a:p>
            <a:pPr marL="341313" indent="-341313" algn="r" eaLnBrk="1" hangingPunct="1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smtClean="0"/>
              <a:t>большие</a:t>
            </a:r>
            <a:r>
              <a:rPr lang="en-US" sz="1800" smtClean="0"/>
              <a:t>.</a:t>
            </a:r>
            <a:r>
              <a:rPr lang="ru-RU" sz="1800" smtClean="0"/>
              <a:t> А лапки мягкие-мягкие</a:t>
            </a:r>
            <a:r>
              <a:rPr lang="en-US" sz="1800" smtClean="0"/>
              <a:t>,</a:t>
            </a:r>
          </a:p>
          <a:p>
            <a:pPr marL="341313" indent="-341313" algn="r" eaLnBrk="1" hangingPunct="1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smtClean="0"/>
              <a:t>                                                    </a:t>
            </a:r>
          </a:p>
          <a:p>
            <a:pPr marL="341313" indent="-341313" algn="r" eaLnBrk="1" hangingPunct="1">
              <a:spcBef>
                <a:spcPts val="5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1800" smtClean="0"/>
              <a:t>будто зайчата в валеночках ходят</a:t>
            </a:r>
            <a:r>
              <a:rPr lang="en-US" sz="2000" smtClean="0"/>
              <a:t>…”</a:t>
            </a:r>
          </a:p>
          <a:p>
            <a:pPr marL="341313" indent="-341313" eaLnBrk="1" hangingPunct="1">
              <a:spcBef>
                <a:spcPts val="5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000" smtClean="0"/>
              <a:t>                                                    </a:t>
            </a: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9500"/>
            <a:ext cx="4500563" cy="3644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smtClean="0"/>
              <a:t>Russian and English writers about </a:t>
            </a:r>
            <a:r>
              <a:rPr lang="en-US" sz="2800" smtClean="0">
                <a:solidFill>
                  <a:schemeClr val="accent2"/>
                </a:solidFill>
              </a:rPr>
              <a:t>rabbits</a:t>
            </a:r>
            <a:r>
              <a:rPr lang="en-US" sz="2800" smtClean="0"/>
              <a:t> and </a:t>
            </a:r>
            <a:r>
              <a:rPr lang="en-US" sz="2800" smtClean="0">
                <a:solidFill>
                  <a:schemeClr val="accent2"/>
                </a:solidFill>
              </a:rPr>
              <a:t>hares</a:t>
            </a:r>
          </a:p>
        </p:txBody>
      </p:sp>
      <p:graphicFrame>
        <p:nvGraphicFramePr>
          <p:cNvPr id="8194" name="Group 2"/>
          <p:cNvGraphicFramePr>
            <a:graphicFrameLocks noGrp="1"/>
          </p:cNvGraphicFramePr>
          <p:nvPr/>
        </p:nvGraphicFramePr>
        <p:xfrm>
          <a:off x="0" y="981075"/>
          <a:ext cx="9145588" cy="5876926"/>
        </p:xfrm>
        <a:graphic>
          <a:graphicData uri="http://schemas.openxmlformats.org/drawingml/2006/table">
            <a:tbl>
              <a:tblPr/>
              <a:tblGrid>
                <a:gridCol w="4573588"/>
                <a:gridCol w="4572000"/>
              </a:tblGrid>
              <a:tr h="14700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Льюис 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Кэрролл</a:t>
                      </a:r>
                    </a:p>
                  </a:txBody>
                  <a:tcPr marL="90000" marR="90000" marT="6444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Иван                        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Крылов</a:t>
                      </a:r>
                    </a:p>
                  </a:txBody>
                  <a:tcPr marL="90000" marR="90000" marT="6444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84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Аллан 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Милн</a:t>
                      </a:r>
                    </a:p>
                  </a:txBody>
                  <a:tcPr marL="90000" marR="90000" marT="6444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Николай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Некрасов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</a:txBody>
                  <a:tcPr marL="90000" marR="90000" marT="6444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00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Евгений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Чарушин</a:t>
                      </a:r>
                    </a:p>
                  </a:txBody>
                  <a:tcPr marL="90000" marR="90000" marT="6444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Лев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Толстой</a:t>
                      </a:r>
                    </a:p>
                  </a:txBody>
                  <a:tcPr marL="90000" marR="90000" marT="6444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84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Дмитрий 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Мамин-Сибиряк</a:t>
                      </a:r>
                    </a:p>
                  </a:txBody>
                  <a:tcPr marL="90000" marR="90000" marT="6444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Виталий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Бианки</a:t>
                      </a:r>
                    </a:p>
                  </a:txBody>
                  <a:tcPr marL="90000" marR="90000" marT="6444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36" name="Picture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981075"/>
            <a:ext cx="2520950" cy="1511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37" name="Picture 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050" y="2492375"/>
            <a:ext cx="2520950" cy="1428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38" name="Picture 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981075"/>
            <a:ext cx="2484437" cy="158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39" name="Picture 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9563" y="2565400"/>
            <a:ext cx="2484437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40" name="Picture 3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9563" y="3933825"/>
            <a:ext cx="2484437" cy="1439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41" name="Picture 3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050" y="5373688"/>
            <a:ext cx="2520950" cy="1484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42" name="Picture 3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59563" y="5373688"/>
            <a:ext cx="2484437" cy="1484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43" name="Picture 4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1050" y="3860800"/>
            <a:ext cx="2520950" cy="1504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969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mtClean="0"/>
              <a:t>Russian writers about </a:t>
            </a:r>
            <a:r>
              <a:rPr lang="en-US" sz="2000" smtClean="0">
                <a:solidFill>
                  <a:schemeClr val="accent2"/>
                </a:solidFill>
              </a:rPr>
              <a:t>hares</a:t>
            </a:r>
            <a:r>
              <a:rPr lang="ru-RU" sz="2000" smtClean="0"/>
              <a:t>  Русские писатели о</a:t>
            </a:r>
            <a:r>
              <a:rPr lang="ru-RU" sz="2000" smtClean="0">
                <a:solidFill>
                  <a:schemeClr val="accent2"/>
                </a:solidFill>
              </a:rPr>
              <a:t> зайцах</a:t>
            </a:r>
            <a:endParaRPr lang="en-US" sz="2000" smtClean="0">
              <a:solidFill>
                <a:schemeClr val="accent2"/>
              </a:solidFill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6083300"/>
          </a:xfrm>
        </p:spPr>
        <p:txBody>
          <a:bodyPr/>
          <a:lstStyle/>
          <a:p>
            <a:pPr marL="341313" indent="-341313" eaLnBrk="1" hangingPunct="1"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smtClean="0"/>
              <a:t>Н</a:t>
            </a:r>
            <a:r>
              <a:rPr lang="en-US" sz="2800" smtClean="0"/>
              <a:t>.</a:t>
            </a:r>
            <a:r>
              <a:rPr lang="ru-RU" sz="2800" smtClean="0"/>
              <a:t> А</a:t>
            </a:r>
            <a:r>
              <a:rPr lang="en-US" sz="2800" smtClean="0"/>
              <a:t>.</a:t>
            </a:r>
            <a:r>
              <a:rPr lang="ru-RU" sz="2800" smtClean="0"/>
              <a:t>Некрасов </a:t>
            </a:r>
            <a:r>
              <a:rPr lang="en-US" sz="2800" smtClean="0"/>
              <a:t>“…</a:t>
            </a:r>
            <a:r>
              <a:rPr lang="ru-RU" sz="2800" smtClean="0"/>
              <a:t>команда косая</a:t>
            </a:r>
            <a:r>
              <a:rPr lang="en-US" sz="2800" smtClean="0"/>
              <a:t>,</a:t>
            </a:r>
            <a:r>
              <a:rPr lang="ru-RU" sz="2800" smtClean="0"/>
              <a:t> лапки скрестивши</a:t>
            </a:r>
            <a:r>
              <a:rPr lang="en-US" sz="2800" smtClean="0"/>
              <a:t>,</a:t>
            </a:r>
            <a:r>
              <a:rPr lang="ru-RU" sz="2800" smtClean="0"/>
              <a:t>стоят горемыки жалко до слез</a:t>
            </a:r>
            <a:r>
              <a:rPr lang="en-US" sz="2800" smtClean="0"/>
              <a:t>”…</a:t>
            </a:r>
          </a:p>
          <a:p>
            <a:pPr marL="341313" indent="-341313" eaLnBrk="1" hangingPunct="1"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smtClean="0"/>
              <a:t>Д</a:t>
            </a:r>
            <a:r>
              <a:rPr lang="en-US" sz="2800" smtClean="0"/>
              <a:t>.</a:t>
            </a:r>
            <a:r>
              <a:rPr lang="ru-RU" sz="2800" smtClean="0"/>
              <a:t> Н</a:t>
            </a:r>
            <a:r>
              <a:rPr lang="en-US" sz="2800" smtClean="0"/>
              <a:t>.</a:t>
            </a:r>
            <a:r>
              <a:rPr lang="ru-RU" sz="2800" smtClean="0"/>
              <a:t> Мамин-Сибиряк </a:t>
            </a:r>
            <a:r>
              <a:rPr lang="en-US" sz="2800" smtClean="0"/>
              <a:t>“…</a:t>
            </a:r>
            <a:r>
              <a:rPr lang="ru-RU" sz="2800" smtClean="0"/>
              <a:t>А ловко наш заяц Волка напугал</a:t>
            </a:r>
            <a:r>
              <a:rPr lang="en-US" sz="2800" smtClean="0"/>
              <a:t>?” “…</a:t>
            </a:r>
            <a:r>
              <a:rPr lang="ru-RU" sz="2800" smtClean="0"/>
              <a:t>Да где же он наш бесстрашный Заяц</a:t>
            </a:r>
            <a:r>
              <a:rPr lang="en-US" sz="2800" smtClean="0"/>
              <a:t>?”</a:t>
            </a:r>
          </a:p>
          <a:p>
            <a:pPr marL="341313" indent="-341313" eaLnBrk="1" hangingPunct="1"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smtClean="0"/>
              <a:t>Е</a:t>
            </a:r>
            <a:r>
              <a:rPr lang="en-US" sz="2800" smtClean="0"/>
              <a:t>.</a:t>
            </a:r>
            <a:r>
              <a:rPr lang="ru-RU" sz="2800" smtClean="0"/>
              <a:t> И</a:t>
            </a:r>
            <a:r>
              <a:rPr lang="en-US" sz="2800" smtClean="0"/>
              <a:t>.</a:t>
            </a:r>
            <a:r>
              <a:rPr lang="ru-RU" sz="2800" smtClean="0"/>
              <a:t> Чарушин дает крольчатам имена</a:t>
            </a:r>
            <a:r>
              <a:rPr lang="en-US" sz="2800" smtClean="0"/>
              <a:t>: “… </a:t>
            </a:r>
            <a:r>
              <a:rPr lang="ru-RU" sz="2800" smtClean="0"/>
              <a:t>Яшка</a:t>
            </a:r>
            <a:r>
              <a:rPr lang="en-US" sz="2800" smtClean="0"/>
              <a:t>,</a:t>
            </a:r>
            <a:r>
              <a:rPr lang="ru-RU" sz="2800" smtClean="0"/>
              <a:t> Прошка</a:t>
            </a:r>
            <a:r>
              <a:rPr lang="en-US" sz="2800" smtClean="0"/>
              <a:t>,</a:t>
            </a:r>
            <a:r>
              <a:rPr lang="ru-RU" sz="2800" smtClean="0"/>
              <a:t> Акулька</a:t>
            </a:r>
            <a:r>
              <a:rPr lang="en-US" sz="2800" smtClean="0"/>
              <a:t>,</a:t>
            </a:r>
            <a:r>
              <a:rPr lang="ru-RU" sz="2800" smtClean="0"/>
              <a:t> Матрешка</a:t>
            </a:r>
            <a:r>
              <a:rPr lang="en-US" sz="2800" smtClean="0"/>
              <a:t>,</a:t>
            </a:r>
            <a:r>
              <a:rPr lang="ru-RU" sz="2800" smtClean="0"/>
              <a:t> Лешка</a:t>
            </a:r>
            <a:r>
              <a:rPr lang="en-US" sz="2800" smtClean="0"/>
              <a:t>,</a:t>
            </a:r>
            <a:r>
              <a:rPr lang="ru-RU" sz="2800" smtClean="0"/>
              <a:t> Сенька</a:t>
            </a:r>
            <a:r>
              <a:rPr lang="en-US" sz="2800" smtClean="0"/>
              <a:t>,</a:t>
            </a:r>
            <a:r>
              <a:rPr lang="ru-RU" sz="2800" smtClean="0"/>
              <a:t> Машка</a:t>
            </a:r>
            <a:r>
              <a:rPr lang="en-US" sz="2800" smtClean="0"/>
              <a:t>,</a:t>
            </a:r>
            <a:r>
              <a:rPr lang="ru-RU" sz="2800" smtClean="0"/>
              <a:t> Женька – 8 штук</a:t>
            </a:r>
            <a:r>
              <a:rPr lang="en-US" sz="2800" smtClean="0"/>
              <a:t>…”</a:t>
            </a:r>
          </a:p>
          <a:p>
            <a:pPr marL="341313" indent="-341313" eaLnBrk="1" hangingPunct="1"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smtClean="0"/>
              <a:t>Борис Заходер</a:t>
            </a:r>
            <a:r>
              <a:rPr lang="en-US" sz="2800" smtClean="0"/>
              <a:t>…”</a:t>
            </a:r>
            <a:r>
              <a:rPr lang="ru-RU" sz="2800" smtClean="0"/>
              <a:t>Ты самый настоящий заяц Русак</a:t>
            </a:r>
            <a:r>
              <a:rPr lang="en-US" sz="2800" smtClean="0"/>
              <a:t>!”</a:t>
            </a:r>
          </a:p>
          <a:p>
            <a:pPr marL="341313" indent="-341313" eaLnBrk="1" hangingPunct="1"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smtClean="0"/>
              <a:t>В</a:t>
            </a:r>
            <a:r>
              <a:rPr lang="en-US" sz="2800" smtClean="0"/>
              <a:t>.</a:t>
            </a:r>
            <a:r>
              <a:rPr lang="ru-RU" sz="2800" smtClean="0"/>
              <a:t> В</a:t>
            </a:r>
            <a:r>
              <a:rPr lang="en-US" sz="2800" smtClean="0"/>
              <a:t>.</a:t>
            </a:r>
            <a:r>
              <a:rPr lang="ru-RU" sz="2800" smtClean="0"/>
              <a:t> Бианки</a:t>
            </a:r>
            <a:r>
              <a:rPr lang="en-US" sz="2800" smtClean="0"/>
              <a:t>…”</a:t>
            </a:r>
            <a:r>
              <a:rPr lang="ru-RU" sz="2800" smtClean="0"/>
              <a:t>заяц меняется</a:t>
            </a:r>
            <a:r>
              <a:rPr lang="en-US" sz="2800" smtClean="0"/>
              <a:t>,</a:t>
            </a:r>
            <a:r>
              <a:rPr lang="ru-RU" sz="2800" smtClean="0"/>
              <a:t> глядь он уж не белый</a:t>
            </a:r>
            <a:r>
              <a:rPr lang="en-US" sz="2800" smtClean="0"/>
              <a:t>,</a:t>
            </a:r>
            <a:r>
              <a:rPr lang="ru-RU" sz="2800" smtClean="0"/>
              <a:t>серый заяц</a:t>
            </a:r>
            <a:r>
              <a:rPr lang="en-US" sz="2800" smtClean="0"/>
              <a:t>”.</a:t>
            </a:r>
            <a:r>
              <a:rPr lang="ru-RU" sz="2800" smtClean="0"/>
              <a:t> </a:t>
            </a:r>
          </a:p>
          <a:p>
            <a:pPr marL="341313" indent="-341313" eaLnBrk="1" hangingPunct="1">
              <a:spcBef>
                <a:spcPts val="7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280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mtClean="0"/>
              <a:t>English writers about </a:t>
            </a:r>
            <a:r>
              <a:rPr lang="en-US" sz="2000" smtClean="0">
                <a:solidFill>
                  <a:schemeClr val="accent2"/>
                </a:solidFill>
              </a:rPr>
              <a:t>rabbits</a:t>
            </a:r>
            <a:r>
              <a:rPr lang="ru-RU" sz="2000" smtClean="0"/>
              <a:t> Английские  писатели о </a:t>
            </a:r>
            <a:r>
              <a:rPr lang="ru-RU" sz="2000" smtClean="0">
                <a:solidFill>
                  <a:schemeClr val="accent2"/>
                </a:solidFill>
              </a:rPr>
              <a:t>кроликах</a:t>
            </a:r>
            <a:endParaRPr lang="en-US" sz="2000" smtClean="0">
              <a:solidFill>
                <a:schemeClr val="accent2"/>
              </a:solidFill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000625"/>
          </a:xfrm>
        </p:spPr>
        <p:txBody>
          <a:bodyPr/>
          <a:lstStyle/>
          <a:p>
            <a:pPr marL="341313" indent="-341313" eaLnBrk="1" hangingPunct="1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dirty="0" err="1" smtClean="0"/>
              <a:t>Беатрис</a:t>
            </a:r>
            <a:r>
              <a:rPr lang="ru-RU" dirty="0" smtClean="0"/>
              <a:t> </a:t>
            </a:r>
            <a:r>
              <a:rPr lang="ru-RU" dirty="0" err="1" smtClean="0"/>
              <a:t>Поттер</a:t>
            </a:r>
            <a:r>
              <a:rPr lang="ru-RU" dirty="0" smtClean="0"/>
              <a:t> </a:t>
            </a:r>
            <a:r>
              <a:rPr lang="en-US" dirty="0" smtClean="0"/>
              <a:t>“…</a:t>
            </a:r>
            <a:r>
              <a:rPr lang="ru-RU" dirty="0" smtClean="0"/>
              <a:t>Кролик Питер помощник</a:t>
            </a:r>
            <a:r>
              <a:rPr lang="en-US" dirty="0" smtClean="0"/>
              <a:t>”.</a:t>
            </a:r>
          </a:p>
          <a:p>
            <a:pPr marL="341313" indent="-341313" eaLnBrk="1" hangingPunct="1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dirty="0" smtClean="0"/>
              <a:t>Льюис </a:t>
            </a:r>
            <a:r>
              <a:rPr lang="ru-RU" dirty="0" err="1" smtClean="0"/>
              <a:t>Кэррол</a:t>
            </a:r>
            <a:r>
              <a:rPr lang="ru-RU" dirty="0" smtClean="0"/>
              <a:t> </a:t>
            </a:r>
            <a:r>
              <a:rPr lang="en-US" dirty="0" smtClean="0"/>
              <a:t>“…</a:t>
            </a:r>
            <a:r>
              <a:rPr lang="ru-RU" dirty="0" smtClean="0"/>
              <a:t>безумный мартовский кролик</a:t>
            </a:r>
            <a:r>
              <a:rPr lang="en-US" dirty="0" smtClean="0"/>
              <a:t>,</a:t>
            </a:r>
            <a:r>
              <a:rPr lang="ru-RU" dirty="0" smtClean="0"/>
              <a:t> фантазер</a:t>
            </a:r>
            <a:r>
              <a:rPr lang="en-US" dirty="0" smtClean="0"/>
              <a:t>…”</a:t>
            </a:r>
          </a:p>
          <a:p>
            <a:pPr marL="341313" indent="-341313" eaLnBrk="1" hangingPunct="1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dirty="0" err="1" smtClean="0"/>
              <a:t>Аллан</a:t>
            </a:r>
            <a:r>
              <a:rPr lang="ru-RU" dirty="0" smtClean="0"/>
              <a:t> </a:t>
            </a:r>
            <a:r>
              <a:rPr lang="ru-RU" dirty="0" err="1" smtClean="0"/>
              <a:t>Милн</a:t>
            </a:r>
            <a:r>
              <a:rPr lang="ru-RU" dirty="0" smtClean="0"/>
              <a:t> </a:t>
            </a:r>
            <a:r>
              <a:rPr lang="en-US" dirty="0" smtClean="0"/>
              <a:t>“…</a:t>
            </a:r>
            <a:r>
              <a:rPr lang="ru-RU" dirty="0" smtClean="0"/>
              <a:t>кролик Роджер любит порядок</a:t>
            </a:r>
            <a:r>
              <a:rPr lang="en-US" dirty="0" smtClean="0"/>
              <a:t>,</a:t>
            </a:r>
            <a:r>
              <a:rPr lang="ru-RU" dirty="0" smtClean="0"/>
              <a:t> организованность</a:t>
            </a:r>
            <a:r>
              <a:rPr lang="en-US" dirty="0" smtClean="0"/>
              <a:t>,</a:t>
            </a:r>
            <a:r>
              <a:rPr lang="ru-RU" dirty="0" smtClean="0"/>
              <a:t> он правильный</a:t>
            </a:r>
            <a:r>
              <a:rPr lang="en-US" dirty="0" smtClean="0"/>
              <a:t>”.</a:t>
            </a:r>
            <a:r>
              <a:rPr lang="ru-RU" dirty="0" smtClean="0"/>
              <a:t> </a:t>
            </a:r>
          </a:p>
          <a:p>
            <a:pPr marL="341313" indent="-341313" eaLnBrk="1" hangingPunct="1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dirty="0" err="1" smtClean="0"/>
              <a:t>Джоэль</a:t>
            </a:r>
            <a:r>
              <a:rPr lang="ru-RU" dirty="0" smtClean="0"/>
              <a:t> Харрис </a:t>
            </a:r>
            <a:r>
              <a:rPr lang="en-US" dirty="0" smtClean="0"/>
              <a:t>“…</a:t>
            </a:r>
            <a:r>
              <a:rPr lang="ru-RU" dirty="0" smtClean="0"/>
              <a:t>Братец Кролик находчивый</a:t>
            </a:r>
            <a:r>
              <a:rPr lang="en-US" dirty="0" smtClean="0"/>
              <a:t>,</a:t>
            </a:r>
            <a:r>
              <a:rPr lang="ru-RU" dirty="0" smtClean="0"/>
              <a:t> чинный</a:t>
            </a:r>
            <a:r>
              <a:rPr lang="en-US" dirty="0" smtClean="0"/>
              <a:t>.”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9" name="Group 1"/>
          <p:cNvGraphicFramePr>
            <a:graphicFrameLocks noGrp="1"/>
          </p:cNvGraphicFramePr>
          <p:nvPr/>
        </p:nvGraphicFramePr>
        <p:xfrm>
          <a:off x="0" y="0"/>
          <a:ext cx="9145588" cy="6856413"/>
        </p:xfrm>
        <a:graphic>
          <a:graphicData uri="http://schemas.openxmlformats.org/drawingml/2006/table">
            <a:tbl>
              <a:tblPr/>
              <a:tblGrid>
                <a:gridCol w="4573588"/>
                <a:gridCol w="4572000"/>
              </a:tblGrid>
              <a:tr h="341788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Russian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hare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  Русский заяц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    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                      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are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friends in books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                            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</a:txBody>
                  <a:tcPr marL="90000" marR="90000" marT="82080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English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rabbit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 Английский кролик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SimSun" charset="-122"/>
                        </a:rPr>
                        <a:t>   друзья в книгах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</a:txBody>
                  <a:tcPr marL="90000" marR="90000" marT="82080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3852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</a:txBody>
                  <a:tcPr marL="90000" marR="90000" marT="71495" marB="46800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SimSun" charset="-122"/>
                      </a:endParaRPr>
                    </a:p>
                  </a:txBody>
                  <a:tcPr marL="90000" marR="90000" marT="71495" marB="46800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38" name="Rectangle 18"/>
          <p:cNvSpPr>
            <a:spLocks noChangeArrowheads="1"/>
          </p:cNvSpPr>
          <p:nvPr/>
        </p:nvSpPr>
        <p:spPr bwMode="auto">
          <a:xfrm>
            <a:off x="0" y="-852488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026" name="Object 19"/>
          <p:cNvGraphicFramePr>
            <a:graphicFrameLocks noChangeAspect="1"/>
          </p:cNvGraphicFramePr>
          <p:nvPr/>
        </p:nvGraphicFramePr>
        <p:xfrm>
          <a:off x="395536" y="1700808"/>
          <a:ext cx="3401679" cy="4104456"/>
        </p:xfrm>
        <a:graphic>
          <a:graphicData uri="http://schemas.openxmlformats.org/presentationml/2006/ole">
            <p:oleObj spid="_x0000_s1026" r:id="rId4" imgW="6028571" imgH="8695238" progId="">
              <p:embed/>
            </p:oleObj>
          </a:graphicData>
        </a:graphic>
      </p:graphicFrame>
      <p:pic>
        <p:nvPicPr>
          <p:cNvPr id="1039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772816"/>
            <a:ext cx="3428201" cy="40589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926</Words>
  <Application>Microsoft Office PowerPoint</Application>
  <PresentationFormat>Экран (4:3)</PresentationFormat>
  <Paragraphs>125</Paragraphs>
  <Slides>16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     МАУ  ЦРО г.Братск  конкурс Номинация №2 «Организация проектной деятельности младших школьников во внеурочной деятельности как способ их творческого развития » МБОУ «СОШ №41»  3 класс руководитель проекта учитель английского языка Першина Т.В «Чем кролик на зайца не похож» «A rabbit and a hare are not the same»              </vt:lpstr>
      <vt:lpstr>Цель исследовательской работы: Сравнить образы кроликов и зайцев в произведениях русских и английских писателей </vt:lpstr>
      <vt:lpstr>They are different        Они  разные</vt:lpstr>
      <vt:lpstr>There are a lot of rabbits in Australia. His motherland is Europe. Родина кроликов Европа</vt:lpstr>
      <vt:lpstr>You  meet a hare in Russian forests     Вы можете встретить зайца в  русских лесах</vt:lpstr>
      <vt:lpstr>Russian and English writers about rabbits and hares</vt:lpstr>
      <vt:lpstr>Russian writers about hares  Русские писатели о зайцах</vt:lpstr>
      <vt:lpstr>English writers about rabbits Английские  писатели о кроликах</vt:lpstr>
      <vt:lpstr>Слайд 9</vt:lpstr>
      <vt:lpstr>Poems about Easter Bunny     </vt:lpstr>
      <vt:lpstr>Английская версия перевода А. Л. Барто В России каждый ребенок свои первые познания о зайке заучивает стихами  Агнии Львовны Барто “Зайка”.      Зайку бросила хозяйка      Под дождем остался зайка      Со скамейки слезть не мог      Весь до ниточки промок</vt:lpstr>
      <vt:lpstr>А так пишет о бедном кролике по кличке Хлопковый хвостик  современный английский писатель Уолтер Харлоу</vt:lpstr>
      <vt:lpstr>I have got my rabbits. My rabbit is Rodger. У меня есть мои кролики. Моего кролика зовут Роджер, я его вырастила и наблюдаю  за ним.</vt:lpstr>
      <vt:lpstr>Слайд 14</vt:lpstr>
      <vt:lpstr>I have got my rabbits. My rabbit is Rodger.</vt:lpstr>
      <vt:lpstr>Наш вывод и практические результаты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Сравнительные образы кроликов и зайцев в русской и английской литературе</dc:title>
  <dc:creator>Юля</dc:creator>
  <cp:lastModifiedBy>1</cp:lastModifiedBy>
  <cp:revision>118</cp:revision>
  <cp:lastPrinted>1601-01-01T00:00:00Z</cp:lastPrinted>
  <dcterms:created xsi:type="dcterms:W3CDTF">2011-10-04T11:31:35Z</dcterms:created>
  <dcterms:modified xsi:type="dcterms:W3CDTF">2023-11-16T11:42:56Z</dcterms:modified>
</cp:coreProperties>
</file>